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5"/>
  </p:notesMasterIdLst>
  <p:sldIdLst>
    <p:sldId id="256" r:id="rId2"/>
    <p:sldId id="262" r:id="rId3"/>
    <p:sldId id="265" r:id="rId4"/>
    <p:sldId id="261" r:id="rId5"/>
    <p:sldId id="258" r:id="rId6"/>
    <p:sldId id="266" r:id="rId7"/>
    <p:sldId id="267" r:id="rId8"/>
    <p:sldId id="272" r:id="rId9"/>
    <p:sldId id="268" r:id="rId10"/>
    <p:sldId id="270" r:id="rId11"/>
    <p:sldId id="273"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51"/>
  </p:normalViewPr>
  <p:slideViewPr>
    <p:cSldViewPr snapToGrid="0">
      <p:cViewPr varScale="1">
        <p:scale>
          <a:sx n="119" d="100"/>
          <a:sy n="119"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E4C69-B909-4FFC-8E97-A68244B26C5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D557D8B-1308-4FCD-9015-89E2A71670AE}">
      <dgm:prSet/>
      <dgm:spPr/>
      <dgm:t>
        <a:bodyPr/>
        <a:lstStyle/>
        <a:p>
          <a:r>
            <a:rPr lang="en-US" b="1" dirty="0"/>
            <a:t>Objective</a:t>
          </a:r>
          <a:r>
            <a:rPr lang="en-US" dirty="0"/>
            <a:t>: The aim is to measure the quality of a chance by calculating the probability of a shot resulting in a goal.</a:t>
          </a:r>
        </a:p>
      </dgm:t>
    </dgm:pt>
    <dgm:pt modelId="{489305C9-A21E-4A86-B867-88192BEEF840}" type="parTrans" cxnId="{11DD2378-5CFC-4DD2-B5AB-E53A823030AE}">
      <dgm:prSet/>
      <dgm:spPr/>
      <dgm:t>
        <a:bodyPr/>
        <a:lstStyle/>
        <a:p>
          <a:endParaRPr lang="en-US"/>
        </a:p>
      </dgm:t>
    </dgm:pt>
    <dgm:pt modelId="{A6E93D73-B76F-40D7-9479-B43AC470B9A9}" type="sibTrans" cxnId="{11DD2378-5CFC-4DD2-B5AB-E53A823030AE}">
      <dgm:prSet/>
      <dgm:spPr/>
      <dgm:t>
        <a:bodyPr/>
        <a:lstStyle/>
        <a:p>
          <a:endParaRPr lang="en-US"/>
        </a:p>
      </dgm:t>
    </dgm:pt>
    <dgm:pt modelId="{4DABDE03-3ECF-4DD1-95F2-89DB04CFAF0C}">
      <dgm:prSet/>
      <dgm:spPr/>
      <dgm:t>
        <a:bodyPr/>
        <a:lstStyle/>
        <a:p>
          <a:r>
            <a:rPr lang="en-US" dirty="0"/>
            <a:t>If the probability of  a shot (i.e., chance of scoring) going inside the goal is 0.13, that means if the shot is taken 100 times, the chance of the shot going inside the goal is 13 times (i.e., 13% chance of scoring).</a:t>
          </a:r>
        </a:p>
      </dgm:t>
    </dgm:pt>
    <dgm:pt modelId="{5529F11D-AE30-458E-8090-C4B5CC6AA4F3}" type="parTrans" cxnId="{4A15BF08-5E0E-46FB-A36C-43F538152629}">
      <dgm:prSet/>
      <dgm:spPr/>
      <dgm:t>
        <a:bodyPr/>
        <a:lstStyle/>
        <a:p>
          <a:endParaRPr lang="en-US"/>
        </a:p>
      </dgm:t>
    </dgm:pt>
    <dgm:pt modelId="{52AC89E0-0AEA-40BC-BC47-A75F74F99A66}" type="sibTrans" cxnId="{4A15BF08-5E0E-46FB-A36C-43F538152629}">
      <dgm:prSet/>
      <dgm:spPr/>
      <dgm:t>
        <a:bodyPr/>
        <a:lstStyle/>
        <a:p>
          <a:endParaRPr lang="en-US"/>
        </a:p>
      </dgm:t>
    </dgm:pt>
    <dgm:pt modelId="{F7E3D062-CA57-45A7-A220-DD2F6BD40399}">
      <dgm:prSet/>
      <dgm:spPr/>
      <dgm:t>
        <a:bodyPr/>
        <a:lstStyle/>
        <a:p>
          <a:r>
            <a:rPr lang="en-US" b="1"/>
            <a:t>Methodology</a:t>
          </a:r>
          <a:r>
            <a:rPr lang="en-US"/>
            <a:t>: </a:t>
          </a:r>
        </a:p>
      </dgm:t>
    </dgm:pt>
    <dgm:pt modelId="{4D5C5BC0-873F-4791-AA19-1514241C0962}" type="parTrans" cxnId="{0BB8AC83-9E56-452E-B038-9850B6950E16}">
      <dgm:prSet/>
      <dgm:spPr/>
      <dgm:t>
        <a:bodyPr/>
        <a:lstStyle/>
        <a:p>
          <a:endParaRPr lang="en-US"/>
        </a:p>
      </dgm:t>
    </dgm:pt>
    <dgm:pt modelId="{0EF8F7CE-8ED1-41C7-9A97-86C4A310D37C}" type="sibTrans" cxnId="{0BB8AC83-9E56-452E-B038-9850B6950E16}">
      <dgm:prSet/>
      <dgm:spPr/>
      <dgm:t>
        <a:bodyPr/>
        <a:lstStyle/>
        <a:p>
          <a:endParaRPr lang="en-US"/>
        </a:p>
      </dgm:t>
    </dgm:pt>
    <dgm:pt modelId="{B82FCABA-B116-4A51-B909-9C77B94FC7C5}">
      <dgm:prSet/>
      <dgm:spPr/>
      <dgm:t>
        <a:bodyPr/>
        <a:lstStyle/>
        <a:p>
          <a:r>
            <a:rPr lang="en-US" dirty="0"/>
            <a:t>Aim to model:                              </a:t>
          </a:r>
          <a:r>
            <a:rPr lang="en-GB" b="1" dirty="0">
              <a:solidFill>
                <a:srgbClr val="242424"/>
              </a:solidFill>
              <a:latin typeface="source-code-pro"/>
            </a:rPr>
            <a:t>Shot Outcome</a:t>
          </a:r>
          <a:r>
            <a:rPr lang="en-GB" b="1" i="0" u="none" strike="noStrike" dirty="0">
              <a:solidFill>
                <a:srgbClr val="242424"/>
              </a:solidFill>
              <a:effectLst/>
              <a:latin typeface="source-code-pro"/>
            </a:rPr>
            <a:t> ~ Set of features/ variables</a:t>
          </a:r>
          <a:endParaRPr lang="en-US" b="1" dirty="0"/>
        </a:p>
      </dgm:t>
    </dgm:pt>
    <dgm:pt modelId="{395CD42B-0FE9-4501-AE03-0014BDA55890}" type="parTrans" cxnId="{F9071F6C-1D5B-4DE0-A28D-188DCE401DBA}">
      <dgm:prSet/>
      <dgm:spPr/>
      <dgm:t>
        <a:bodyPr/>
        <a:lstStyle/>
        <a:p>
          <a:endParaRPr lang="en-US"/>
        </a:p>
      </dgm:t>
    </dgm:pt>
    <dgm:pt modelId="{D888C896-10E9-4A31-8091-26DB6C875C51}" type="sibTrans" cxnId="{F9071F6C-1D5B-4DE0-A28D-188DCE401DBA}">
      <dgm:prSet/>
      <dgm:spPr/>
      <dgm:t>
        <a:bodyPr/>
        <a:lstStyle/>
        <a:p>
          <a:endParaRPr lang="en-US"/>
        </a:p>
      </dgm:t>
    </dgm:pt>
    <dgm:pt modelId="{421A11DE-E697-4615-96D8-EF713DEE13DB}">
      <dgm:prSet/>
      <dgm:spPr/>
      <dgm:t>
        <a:bodyPr/>
        <a:lstStyle/>
        <a:p>
          <a:r>
            <a:rPr lang="en-US"/>
            <a:t>Data Pre-processing, Feature Engineering (</a:t>
          </a:r>
          <a:r>
            <a:rPr lang="en-US" b="1"/>
            <a:t>Converting the positions to OPTA co-ordinates, Encoding categorical columns to numerical using fixed mappings</a:t>
          </a:r>
          <a:r>
            <a:rPr lang="en-US"/>
            <a:t>)</a:t>
          </a:r>
        </a:p>
      </dgm:t>
    </dgm:pt>
    <dgm:pt modelId="{990B89C1-8477-4137-92E3-1321DAAEE3A0}" type="parTrans" cxnId="{AD383938-BF62-45B5-BDD4-F7F770EC7A09}">
      <dgm:prSet/>
      <dgm:spPr/>
      <dgm:t>
        <a:bodyPr/>
        <a:lstStyle/>
        <a:p>
          <a:endParaRPr lang="en-US"/>
        </a:p>
      </dgm:t>
    </dgm:pt>
    <dgm:pt modelId="{5573B698-E7F0-4E4A-B7E1-3DF3827D1228}" type="sibTrans" cxnId="{AD383938-BF62-45B5-BDD4-F7F770EC7A09}">
      <dgm:prSet/>
      <dgm:spPr/>
      <dgm:t>
        <a:bodyPr/>
        <a:lstStyle/>
        <a:p>
          <a:endParaRPr lang="en-US"/>
        </a:p>
      </dgm:t>
    </dgm:pt>
    <dgm:pt modelId="{4BBAD939-B0A8-436D-849E-5DD319C50192}">
      <dgm:prSet/>
      <dgm:spPr/>
      <dgm:t>
        <a:bodyPr/>
        <a:lstStyle/>
        <a:p>
          <a:r>
            <a:rPr lang="en-US" dirty="0"/>
            <a:t>Feature Selection (</a:t>
          </a:r>
          <a:r>
            <a:rPr lang="en-US" b="1" dirty="0"/>
            <a:t>Selecting relevant variables for modelling</a:t>
          </a:r>
          <a:r>
            <a:rPr lang="en-US" dirty="0"/>
            <a:t>)</a:t>
          </a:r>
        </a:p>
      </dgm:t>
    </dgm:pt>
    <dgm:pt modelId="{5BD27A72-8889-4D86-9106-30D6556FE60B}" type="parTrans" cxnId="{94FBB14B-1E60-4AD7-BB45-F8D61880B88C}">
      <dgm:prSet/>
      <dgm:spPr/>
      <dgm:t>
        <a:bodyPr/>
        <a:lstStyle/>
        <a:p>
          <a:endParaRPr lang="en-US"/>
        </a:p>
      </dgm:t>
    </dgm:pt>
    <dgm:pt modelId="{F1F0EEEB-FD9C-4ABD-BF28-B3D53A9098FC}" type="sibTrans" cxnId="{94FBB14B-1E60-4AD7-BB45-F8D61880B88C}">
      <dgm:prSet/>
      <dgm:spPr/>
      <dgm:t>
        <a:bodyPr/>
        <a:lstStyle/>
        <a:p>
          <a:endParaRPr lang="en-US"/>
        </a:p>
      </dgm:t>
    </dgm:pt>
    <dgm:pt modelId="{CCA79FDE-514D-4285-92A7-37E52DB24887}">
      <dgm:prSet/>
      <dgm:spPr/>
      <dgm:t>
        <a:bodyPr/>
        <a:lstStyle/>
        <a:p>
          <a:r>
            <a:rPr lang="en-US" dirty="0"/>
            <a:t>Feature creation (</a:t>
          </a:r>
          <a:r>
            <a:rPr lang="en-US" b="1" dirty="0"/>
            <a:t>New features such as Distance to goal, Distance to the two goal posts, Shot angle (i.e., the angle to the goal), Pitch zone (i.e., from where the shot is taken</a:t>
          </a:r>
          <a:r>
            <a:rPr lang="en-US" dirty="0"/>
            <a:t>) </a:t>
          </a:r>
        </a:p>
      </dgm:t>
    </dgm:pt>
    <dgm:pt modelId="{F3B35E6E-A285-41DE-9833-0EC841512F93}" type="parTrans" cxnId="{A3753B98-AEA8-4FB1-A9B8-F2077CF0DE8E}">
      <dgm:prSet/>
      <dgm:spPr/>
      <dgm:t>
        <a:bodyPr/>
        <a:lstStyle/>
        <a:p>
          <a:endParaRPr lang="en-US"/>
        </a:p>
      </dgm:t>
    </dgm:pt>
    <dgm:pt modelId="{7620BF1A-814B-40D8-8EE6-5EA563927F19}" type="sibTrans" cxnId="{A3753B98-AEA8-4FB1-A9B8-F2077CF0DE8E}">
      <dgm:prSet/>
      <dgm:spPr/>
      <dgm:t>
        <a:bodyPr/>
        <a:lstStyle/>
        <a:p>
          <a:endParaRPr lang="en-US"/>
        </a:p>
      </dgm:t>
    </dgm:pt>
    <dgm:pt modelId="{BB41FBEC-5ADE-4815-9D85-3B55DE6384C2}">
      <dgm:prSet/>
      <dgm:spPr/>
      <dgm:t>
        <a:bodyPr/>
        <a:lstStyle/>
        <a:p>
          <a:r>
            <a:rPr lang="en-US"/>
            <a:t>Model selection (</a:t>
          </a:r>
          <a:r>
            <a:rPr lang="en-US" b="1"/>
            <a:t>XGBoost, Artificial Neural Network, Logistic Regression</a:t>
          </a:r>
          <a:r>
            <a:rPr lang="en-US"/>
            <a:t>)</a:t>
          </a:r>
        </a:p>
      </dgm:t>
    </dgm:pt>
    <dgm:pt modelId="{EBCE8CD5-C78B-45EB-9144-F2DE8787F715}" type="parTrans" cxnId="{5682FCEA-85AE-4B60-B54D-626FC312E372}">
      <dgm:prSet/>
      <dgm:spPr/>
      <dgm:t>
        <a:bodyPr/>
        <a:lstStyle/>
        <a:p>
          <a:endParaRPr lang="en-US"/>
        </a:p>
      </dgm:t>
    </dgm:pt>
    <dgm:pt modelId="{2E996BEE-B442-45F8-BF16-26C4FA745702}" type="sibTrans" cxnId="{5682FCEA-85AE-4B60-B54D-626FC312E372}">
      <dgm:prSet/>
      <dgm:spPr/>
      <dgm:t>
        <a:bodyPr/>
        <a:lstStyle/>
        <a:p>
          <a:endParaRPr lang="en-US"/>
        </a:p>
      </dgm:t>
    </dgm:pt>
    <dgm:pt modelId="{16E9688C-F163-4D32-84B3-ADB1F4380409}">
      <dgm:prSet/>
      <dgm:spPr/>
      <dgm:t>
        <a:bodyPr/>
        <a:lstStyle/>
        <a:p>
          <a:r>
            <a:rPr lang="en-US"/>
            <a:t>Model training (</a:t>
          </a:r>
          <a:r>
            <a:rPr lang="en-US" b="1"/>
            <a:t>Initial Model training to determine model parameters</a:t>
          </a:r>
          <a:r>
            <a:rPr lang="en-US"/>
            <a:t>)</a:t>
          </a:r>
        </a:p>
      </dgm:t>
    </dgm:pt>
    <dgm:pt modelId="{66F4A90F-DE73-4C3E-96A6-06221187925F}" type="parTrans" cxnId="{1B010838-93B2-4419-BB5C-B073C0FAB528}">
      <dgm:prSet/>
      <dgm:spPr/>
      <dgm:t>
        <a:bodyPr/>
        <a:lstStyle/>
        <a:p>
          <a:endParaRPr lang="en-US"/>
        </a:p>
      </dgm:t>
    </dgm:pt>
    <dgm:pt modelId="{9D9C6ACF-E2F7-4177-AF6C-E4231AB01133}" type="sibTrans" cxnId="{1B010838-93B2-4419-BB5C-B073C0FAB528}">
      <dgm:prSet/>
      <dgm:spPr/>
      <dgm:t>
        <a:bodyPr/>
        <a:lstStyle/>
        <a:p>
          <a:endParaRPr lang="en-US"/>
        </a:p>
      </dgm:t>
    </dgm:pt>
    <dgm:pt modelId="{FE0DAEF8-B2B3-4EAE-A371-0FA3856523D4}">
      <dgm:prSet/>
      <dgm:spPr/>
      <dgm:t>
        <a:bodyPr/>
        <a:lstStyle/>
        <a:p>
          <a:r>
            <a:rPr lang="en-US"/>
            <a:t>Model parameter determine</a:t>
          </a:r>
        </a:p>
      </dgm:t>
    </dgm:pt>
    <dgm:pt modelId="{FD91AB5A-EB89-441C-8945-42E5B7330BFD}" type="parTrans" cxnId="{5D521B11-3AD3-49D1-9B6A-7751DFCBE854}">
      <dgm:prSet/>
      <dgm:spPr/>
      <dgm:t>
        <a:bodyPr/>
        <a:lstStyle/>
        <a:p>
          <a:endParaRPr lang="en-US"/>
        </a:p>
      </dgm:t>
    </dgm:pt>
    <dgm:pt modelId="{599EE38C-B756-4961-A2DC-7F90652047E2}" type="sibTrans" cxnId="{5D521B11-3AD3-49D1-9B6A-7751DFCBE854}">
      <dgm:prSet/>
      <dgm:spPr/>
      <dgm:t>
        <a:bodyPr/>
        <a:lstStyle/>
        <a:p>
          <a:endParaRPr lang="en-US"/>
        </a:p>
      </dgm:t>
    </dgm:pt>
    <dgm:pt modelId="{EBAC470A-C537-4A9A-94E3-95DB667EF36E}">
      <dgm:prSet/>
      <dgm:spPr/>
      <dgm:t>
        <a:bodyPr/>
        <a:lstStyle/>
        <a:p>
          <a:r>
            <a:rPr lang="en-US" dirty="0"/>
            <a:t>Model evaluation (</a:t>
          </a:r>
          <a:r>
            <a:rPr lang="en-US" b="1" dirty="0"/>
            <a:t>Evaluation metrics - Brier score, RMSE,  AUC, Classification report, Confusion Matrix</a:t>
          </a:r>
          <a:r>
            <a:rPr lang="en-US" dirty="0"/>
            <a:t>)</a:t>
          </a:r>
        </a:p>
      </dgm:t>
    </dgm:pt>
    <dgm:pt modelId="{15D609C3-F64C-4090-934D-D993C425A16D}" type="parTrans" cxnId="{4F5B9140-9386-4B6D-8C52-A22433B12810}">
      <dgm:prSet/>
      <dgm:spPr/>
      <dgm:t>
        <a:bodyPr/>
        <a:lstStyle/>
        <a:p>
          <a:endParaRPr lang="en-US"/>
        </a:p>
      </dgm:t>
    </dgm:pt>
    <dgm:pt modelId="{88BD5392-E27C-470A-98AC-3FCF8CF29BF8}" type="sibTrans" cxnId="{4F5B9140-9386-4B6D-8C52-A22433B12810}">
      <dgm:prSet/>
      <dgm:spPr/>
      <dgm:t>
        <a:bodyPr/>
        <a:lstStyle/>
        <a:p>
          <a:endParaRPr lang="en-US"/>
        </a:p>
      </dgm:t>
    </dgm:pt>
    <dgm:pt modelId="{132066B6-0446-48B1-9203-01CBA27D6565}">
      <dgm:prSet/>
      <dgm:spPr/>
      <dgm:t>
        <a:bodyPr/>
        <a:lstStyle/>
        <a:p>
          <a:r>
            <a:rPr lang="en-US"/>
            <a:t>Model interpretation (</a:t>
          </a:r>
          <a:r>
            <a:rPr lang="en-US" b="1"/>
            <a:t>Interpretation of the evaluation metrics, Explaining the output of the model (i.e., SHAP, Overall feature importance, and Single shot prediction variable importance</a:t>
          </a:r>
          <a:r>
            <a:rPr lang="en-US"/>
            <a:t>)</a:t>
          </a:r>
        </a:p>
      </dgm:t>
    </dgm:pt>
    <dgm:pt modelId="{70CF339E-2277-453E-9A54-392C76A4E2CC}" type="parTrans" cxnId="{D3BDC03D-F114-4530-8BB8-E229DB897221}">
      <dgm:prSet/>
      <dgm:spPr/>
      <dgm:t>
        <a:bodyPr/>
        <a:lstStyle/>
        <a:p>
          <a:endParaRPr lang="en-US"/>
        </a:p>
      </dgm:t>
    </dgm:pt>
    <dgm:pt modelId="{1B438F1E-250E-49D9-BFA2-1039FCCF9996}" type="sibTrans" cxnId="{D3BDC03D-F114-4530-8BB8-E229DB897221}">
      <dgm:prSet/>
      <dgm:spPr/>
      <dgm:t>
        <a:bodyPr/>
        <a:lstStyle/>
        <a:p>
          <a:endParaRPr lang="en-US"/>
        </a:p>
      </dgm:t>
    </dgm:pt>
    <dgm:pt modelId="{574A3AC0-374B-4BF2-857D-ECBC43D04FEC}">
      <dgm:prSet/>
      <dgm:spPr/>
      <dgm:t>
        <a:bodyPr/>
        <a:lstStyle/>
        <a:p>
          <a:r>
            <a:rPr lang="en-US"/>
            <a:t>Results (</a:t>
          </a:r>
          <a:r>
            <a:rPr lang="en-US" b="1"/>
            <a:t>Presentation of the results</a:t>
          </a:r>
          <a:r>
            <a:rPr lang="en-US"/>
            <a:t>)</a:t>
          </a:r>
        </a:p>
      </dgm:t>
    </dgm:pt>
    <dgm:pt modelId="{5960A16C-C38A-49C5-A438-959DD97F4CDB}" type="parTrans" cxnId="{5A403D83-C3AF-4830-962C-6BDB097E9A09}">
      <dgm:prSet/>
      <dgm:spPr/>
      <dgm:t>
        <a:bodyPr/>
        <a:lstStyle/>
        <a:p>
          <a:endParaRPr lang="en-US"/>
        </a:p>
      </dgm:t>
    </dgm:pt>
    <dgm:pt modelId="{51361497-1FFF-40C1-9788-D313CBC1E0DD}" type="sibTrans" cxnId="{5A403D83-C3AF-4830-962C-6BDB097E9A09}">
      <dgm:prSet/>
      <dgm:spPr/>
      <dgm:t>
        <a:bodyPr/>
        <a:lstStyle/>
        <a:p>
          <a:endParaRPr lang="en-US"/>
        </a:p>
      </dgm:t>
    </dgm:pt>
    <dgm:pt modelId="{D4CF10F8-262E-4CB4-B4C1-194C50E966DC}">
      <dgm:prSet/>
      <dgm:spPr/>
      <dgm:t>
        <a:bodyPr/>
        <a:lstStyle/>
        <a:p>
          <a:r>
            <a:rPr lang="en-US"/>
            <a:t>Visualization of results on the Pitch</a:t>
          </a:r>
        </a:p>
      </dgm:t>
    </dgm:pt>
    <dgm:pt modelId="{6F9D2C6A-B905-4DF2-A0B4-5149FA25F2B4}" type="parTrans" cxnId="{AAD51826-8698-4D44-B2C1-8B1A86A6EB57}">
      <dgm:prSet/>
      <dgm:spPr/>
      <dgm:t>
        <a:bodyPr/>
        <a:lstStyle/>
        <a:p>
          <a:endParaRPr lang="en-US"/>
        </a:p>
      </dgm:t>
    </dgm:pt>
    <dgm:pt modelId="{7B132F38-AE41-452E-B4C9-9FF57FE1DADD}" type="sibTrans" cxnId="{AAD51826-8698-4D44-B2C1-8B1A86A6EB57}">
      <dgm:prSet/>
      <dgm:spPr/>
      <dgm:t>
        <a:bodyPr/>
        <a:lstStyle/>
        <a:p>
          <a:endParaRPr lang="en-US"/>
        </a:p>
      </dgm:t>
    </dgm:pt>
    <dgm:pt modelId="{AEF86A15-E5BC-EA4B-81E8-47896039E3EA}" type="pres">
      <dgm:prSet presAssocID="{F1BE4C69-B909-4FFC-8E97-A68244B26C5D}" presName="linear" presStyleCnt="0">
        <dgm:presLayoutVars>
          <dgm:animLvl val="lvl"/>
          <dgm:resizeHandles val="exact"/>
        </dgm:presLayoutVars>
      </dgm:prSet>
      <dgm:spPr/>
    </dgm:pt>
    <dgm:pt modelId="{363C95DC-1D8B-F543-AB07-85904A9A8413}" type="pres">
      <dgm:prSet presAssocID="{DD557D8B-1308-4FCD-9015-89E2A71670AE}" presName="parentText" presStyleLbl="node1" presStyleIdx="0" presStyleCnt="2">
        <dgm:presLayoutVars>
          <dgm:chMax val="0"/>
          <dgm:bulletEnabled val="1"/>
        </dgm:presLayoutVars>
      </dgm:prSet>
      <dgm:spPr/>
    </dgm:pt>
    <dgm:pt modelId="{AF1F8DB6-1FBB-7740-8687-B206A2A52878}" type="pres">
      <dgm:prSet presAssocID="{DD557D8B-1308-4FCD-9015-89E2A71670AE}" presName="childText" presStyleLbl="revTx" presStyleIdx="0" presStyleCnt="2">
        <dgm:presLayoutVars>
          <dgm:bulletEnabled val="1"/>
        </dgm:presLayoutVars>
      </dgm:prSet>
      <dgm:spPr/>
    </dgm:pt>
    <dgm:pt modelId="{7F523C47-D953-8E4C-91D4-0F094A899C66}" type="pres">
      <dgm:prSet presAssocID="{F7E3D062-CA57-45A7-A220-DD2F6BD40399}" presName="parentText" presStyleLbl="node1" presStyleIdx="1" presStyleCnt="2">
        <dgm:presLayoutVars>
          <dgm:chMax val="0"/>
          <dgm:bulletEnabled val="1"/>
        </dgm:presLayoutVars>
      </dgm:prSet>
      <dgm:spPr/>
    </dgm:pt>
    <dgm:pt modelId="{83352765-7769-6444-98FD-49EF0D1E2541}" type="pres">
      <dgm:prSet presAssocID="{F7E3D062-CA57-45A7-A220-DD2F6BD40399}" presName="childText" presStyleLbl="revTx" presStyleIdx="1" presStyleCnt="2">
        <dgm:presLayoutVars>
          <dgm:bulletEnabled val="1"/>
        </dgm:presLayoutVars>
      </dgm:prSet>
      <dgm:spPr/>
    </dgm:pt>
  </dgm:ptLst>
  <dgm:cxnLst>
    <dgm:cxn modelId="{4A15BF08-5E0E-46FB-A36C-43F538152629}" srcId="{DD557D8B-1308-4FCD-9015-89E2A71670AE}" destId="{4DABDE03-3ECF-4DD1-95F2-89DB04CFAF0C}" srcOrd="0" destOrd="0" parTransId="{5529F11D-AE30-458E-8090-C4B5CC6AA4F3}" sibTransId="{52AC89E0-0AEA-40BC-BC47-A75F74F99A66}"/>
    <dgm:cxn modelId="{946ED50E-8F85-944D-85C8-9EC4E9EF29D9}" type="presOf" srcId="{DD557D8B-1308-4FCD-9015-89E2A71670AE}" destId="{363C95DC-1D8B-F543-AB07-85904A9A8413}" srcOrd="0" destOrd="0" presId="urn:microsoft.com/office/officeart/2005/8/layout/vList2"/>
    <dgm:cxn modelId="{5D521B11-3AD3-49D1-9B6A-7751DFCBE854}" srcId="{F7E3D062-CA57-45A7-A220-DD2F6BD40399}" destId="{FE0DAEF8-B2B3-4EAE-A371-0FA3856523D4}" srcOrd="6" destOrd="0" parTransId="{FD91AB5A-EB89-441C-8945-42E5B7330BFD}" sibTransId="{599EE38C-B756-4961-A2DC-7F90652047E2}"/>
    <dgm:cxn modelId="{AAD51826-8698-4D44-B2C1-8B1A86A6EB57}" srcId="{F7E3D062-CA57-45A7-A220-DD2F6BD40399}" destId="{D4CF10F8-262E-4CB4-B4C1-194C50E966DC}" srcOrd="10" destOrd="0" parTransId="{6F9D2C6A-B905-4DF2-A0B4-5149FA25F2B4}" sibTransId="{7B132F38-AE41-452E-B4C9-9FF57FE1DADD}"/>
    <dgm:cxn modelId="{1B010838-93B2-4419-BB5C-B073C0FAB528}" srcId="{F7E3D062-CA57-45A7-A220-DD2F6BD40399}" destId="{16E9688C-F163-4D32-84B3-ADB1F4380409}" srcOrd="5" destOrd="0" parTransId="{66F4A90F-DE73-4C3E-96A6-06221187925F}" sibTransId="{9D9C6ACF-E2F7-4177-AF6C-E4231AB01133}"/>
    <dgm:cxn modelId="{AD383938-BF62-45B5-BDD4-F7F770EC7A09}" srcId="{F7E3D062-CA57-45A7-A220-DD2F6BD40399}" destId="{421A11DE-E697-4615-96D8-EF713DEE13DB}" srcOrd="1" destOrd="0" parTransId="{990B89C1-8477-4137-92E3-1321DAAEE3A0}" sibTransId="{5573B698-E7F0-4E4A-B7E1-3DF3827D1228}"/>
    <dgm:cxn modelId="{D3BDC03D-F114-4530-8BB8-E229DB897221}" srcId="{F7E3D062-CA57-45A7-A220-DD2F6BD40399}" destId="{132066B6-0446-48B1-9203-01CBA27D6565}" srcOrd="8" destOrd="0" parTransId="{70CF339E-2277-453E-9A54-392C76A4E2CC}" sibTransId="{1B438F1E-250E-49D9-BFA2-1039FCCF9996}"/>
    <dgm:cxn modelId="{4F5B9140-9386-4B6D-8C52-A22433B12810}" srcId="{F7E3D062-CA57-45A7-A220-DD2F6BD40399}" destId="{EBAC470A-C537-4A9A-94E3-95DB667EF36E}" srcOrd="7" destOrd="0" parTransId="{15D609C3-F64C-4090-934D-D993C425A16D}" sibTransId="{88BD5392-E27C-470A-98AC-3FCF8CF29BF8}"/>
    <dgm:cxn modelId="{23FAAA45-124A-B641-BA86-69C4AD4DDD91}" type="presOf" srcId="{421A11DE-E697-4615-96D8-EF713DEE13DB}" destId="{83352765-7769-6444-98FD-49EF0D1E2541}" srcOrd="0" destOrd="1" presId="urn:microsoft.com/office/officeart/2005/8/layout/vList2"/>
    <dgm:cxn modelId="{121ED14A-C64B-B241-A999-EAFAE7DDE869}" type="presOf" srcId="{574A3AC0-374B-4BF2-857D-ECBC43D04FEC}" destId="{83352765-7769-6444-98FD-49EF0D1E2541}" srcOrd="0" destOrd="9" presId="urn:microsoft.com/office/officeart/2005/8/layout/vList2"/>
    <dgm:cxn modelId="{D0F4D44A-BFEF-BC46-8FBF-8A23F33AFCCB}" type="presOf" srcId="{4DABDE03-3ECF-4DD1-95F2-89DB04CFAF0C}" destId="{AF1F8DB6-1FBB-7740-8687-B206A2A52878}" srcOrd="0" destOrd="0" presId="urn:microsoft.com/office/officeart/2005/8/layout/vList2"/>
    <dgm:cxn modelId="{94FBB14B-1E60-4AD7-BB45-F8D61880B88C}" srcId="{F7E3D062-CA57-45A7-A220-DD2F6BD40399}" destId="{4BBAD939-B0A8-436D-849E-5DD319C50192}" srcOrd="2" destOrd="0" parTransId="{5BD27A72-8889-4D86-9106-30D6556FE60B}" sibTransId="{F1F0EEEB-FD9C-4ABD-BF28-B3D53A9098FC}"/>
    <dgm:cxn modelId="{33946F5B-F1BE-934A-8F68-CD984FF30186}" type="presOf" srcId="{132066B6-0446-48B1-9203-01CBA27D6565}" destId="{83352765-7769-6444-98FD-49EF0D1E2541}" srcOrd="0" destOrd="8" presId="urn:microsoft.com/office/officeart/2005/8/layout/vList2"/>
    <dgm:cxn modelId="{445C7C5D-3D2B-5D40-B214-820BB54C8431}" type="presOf" srcId="{16E9688C-F163-4D32-84B3-ADB1F4380409}" destId="{83352765-7769-6444-98FD-49EF0D1E2541}" srcOrd="0" destOrd="5" presId="urn:microsoft.com/office/officeart/2005/8/layout/vList2"/>
    <dgm:cxn modelId="{4F1E5B62-C1C2-C24B-BD8B-B45AC43A1AE9}" type="presOf" srcId="{BB41FBEC-5ADE-4815-9D85-3B55DE6384C2}" destId="{83352765-7769-6444-98FD-49EF0D1E2541}" srcOrd="0" destOrd="4" presId="urn:microsoft.com/office/officeart/2005/8/layout/vList2"/>
    <dgm:cxn modelId="{F9071F6C-1D5B-4DE0-A28D-188DCE401DBA}" srcId="{F7E3D062-CA57-45A7-A220-DD2F6BD40399}" destId="{B82FCABA-B116-4A51-B909-9C77B94FC7C5}" srcOrd="0" destOrd="0" parTransId="{395CD42B-0FE9-4501-AE03-0014BDA55890}" sibTransId="{D888C896-10E9-4A31-8091-26DB6C875C51}"/>
    <dgm:cxn modelId="{3DD79B6D-7ADF-D841-B28E-7E610ECADB47}" type="presOf" srcId="{D4CF10F8-262E-4CB4-B4C1-194C50E966DC}" destId="{83352765-7769-6444-98FD-49EF0D1E2541}" srcOrd="0" destOrd="10" presId="urn:microsoft.com/office/officeart/2005/8/layout/vList2"/>
    <dgm:cxn modelId="{C608A16F-B644-2840-BA57-45F67C4C0EE5}" type="presOf" srcId="{F1BE4C69-B909-4FFC-8E97-A68244B26C5D}" destId="{AEF86A15-E5BC-EA4B-81E8-47896039E3EA}" srcOrd="0" destOrd="0" presId="urn:microsoft.com/office/officeart/2005/8/layout/vList2"/>
    <dgm:cxn modelId="{11DD2378-5CFC-4DD2-B5AB-E53A823030AE}" srcId="{F1BE4C69-B909-4FFC-8E97-A68244B26C5D}" destId="{DD557D8B-1308-4FCD-9015-89E2A71670AE}" srcOrd="0" destOrd="0" parTransId="{489305C9-A21E-4A86-B867-88192BEEF840}" sibTransId="{A6E93D73-B76F-40D7-9479-B43AC470B9A9}"/>
    <dgm:cxn modelId="{5A403D83-C3AF-4830-962C-6BDB097E9A09}" srcId="{F7E3D062-CA57-45A7-A220-DD2F6BD40399}" destId="{574A3AC0-374B-4BF2-857D-ECBC43D04FEC}" srcOrd="9" destOrd="0" parTransId="{5960A16C-C38A-49C5-A438-959DD97F4CDB}" sibTransId="{51361497-1FFF-40C1-9788-D313CBC1E0DD}"/>
    <dgm:cxn modelId="{0BB8AC83-9E56-452E-B038-9850B6950E16}" srcId="{F1BE4C69-B909-4FFC-8E97-A68244B26C5D}" destId="{F7E3D062-CA57-45A7-A220-DD2F6BD40399}" srcOrd="1" destOrd="0" parTransId="{4D5C5BC0-873F-4791-AA19-1514241C0962}" sibTransId="{0EF8F7CE-8ED1-41C7-9A97-86C4A310D37C}"/>
    <dgm:cxn modelId="{A427D68E-411B-E244-93F1-F8B4CDD8088D}" type="presOf" srcId="{FE0DAEF8-B2B3-4EAE-A371-0FA3856523D4}" destId="{83352765-7769-6444-98FD-49EF0D1E2541}" srcOrd="0" destOrd="6" presId="urn:microsoft.com/office/officeart/2005/8/layout/vList2"/>
    <dgm:cxn modelId="{A3753B98-AEA8-4FB1-A9B8-F2077CF0DE8E}" srcId="{F7E3D062-CA57-45A7-A220-DD2F6BD40399}" destId="{CCA79FDE-514D-4285-92A7-37E52DB24887}" srcOrd="3" destOrd="0" parTransId="{F3B35E6E-A285-41DE-9833-0EC841512F93}" sibTransId="{7620BF1A-814B-40D8-8EE6-5EA563927F19}"/>
    <dgm:cxn modelId="{E89F4D9F-B2F0-364B-AE8A-6389008139AD}" type="presOf" srcId="{F7E3D062-CA57-45A7-A220-DD2F6BD40399}" destId="{7F523C47-D953-8E4C-91D4-0F094A899C66}" srcOrd="0" destOrd="0" presId="urn:microsoft.com/office/officeart/2005/8/layout/vList2"/>
    <dgm:cxn modelId="{1AFC23B2-42C1-594C-9AA5-8741EB5DBBE0}" type="presOf" srcId="{B82FCABA-B116-4A51-B909-9C77B94FC7C5}" destId="{83352765-7769-6444-98FD-49EF0D1E2541}" srcOrd="0" destOrd="0" presId="urn:microsoft.com/office/officeart/2005/8/layout/vList2"/>
    <dgm:cxn modelId="{344A0DB5-5337-294E-AA50-21DD5D7C9625}" type="presOf" srcId="{CCA79FDE-514D-4285-92A7-37E52DB24887}" destId="{83352765-7769-6444-98FD-49EF0D1E2541}" srcOrd="0" destOrd="3" presId="urn:microsoft.com/office/officeart/2005/8/layout/vList2"/>
    <dgm:cxn modelId="{5682FCEA-85AE-4B60-B54D-626FC312E372}" srcId="{F7E3D062-CA57-45A7-A220-DD2F6BD40399}" destId="{BB41FBEC-5ADE-4815-9D85-3B55DE6384C2}" srcOrd="4" destOrd="0" parTransId="{EBCE8CD5-C78B-45EB-9144-F2DE8787F715}" sibTransId="{2E996BEE-B442-45F8-BF16-26C4FA745702}"/>
    <dgm:cxn modelId="{543618F0-4127-524E-A93B-2E7E3D96348C}" type="presOf" srcId="{EBAC470A-C537-4A9A-94E3-95DB667EF36E}" destId="{83352765-7769-6444-98FD-49EF0D1E2541}" srcOrd="0" destOrd="7" presId="urn:microsoft.com/office/officeart/2005/8/layout/vList2"/>
    <dgm:cxn modelId="{01FC0AF1-34A5-9449-88FA-CF48CE414CC7}" type="presOf" srcId="{4BBAD939-B0A8-436D-849E-5DD319C50192}" destId="{83352765-7769-6444-98FD-49EF0D1E2541}" srcOrd="0" destOrd="2" presId="urn:microsoft.com/office/officeart/2005/8/layout/vList2"/>
    <dgm:cxn modelId="{93938AC4-7860-544C-A83D-730FC880BF6B}" type="presParOf" srcId="{AEF86A15-E5BC-EA4B-81E8-47896039E3EA}" destId="{363C95DC-1D8B-F543-AB07-85904A9A8413}" srcOrd="0" destOrd="0" presId="urn:microsoft.com/office/officeart/2005/8/layout/vList2"/>
    <dgm:cxn modelId="{AFADFCBC-BCC6-8C4D-84F8-B538F9E51CFB}" type="presParOf" srcId="{AEF86A15-E5BC-EA4B-81E8-47896039E3EA}" destId="{AF1F8DB6-1FBB-7740-8687-B206A2A52878}" srcOrd="1" destOrd="0" presId="urn:microsoft.com/office/officeart/2005/8/layout/vList2"/>
    <dgm:cxn modelId="{40672324-BD27-1C4C-A0DD-2D6CC72AA8E7}" type="presParOf" srcId="{AEF86A15-E5BC-EA4B-81E8-47896039E3EA}" destId="{7F523C47-D953-8E4C-91D4-0F094A899C66}" srcOrd="2" destOrd="0" presId="urn:microsoft.com/office/officeart/2005/8/layout/vList2"/>
    <dgm:cxn modelId="{5E8AA9A8-7EDD-1347-A5EF-2FA9C65A6173}" type="presParOf" srcId="{AEF86A15-E5BC-EA4B-81E8-47896039E3EA}" destId="{83352765-7769-6444-98FD-49EF0D1E254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584E5-99E9-4251-BB5B-55BAD8B6925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01EE2EF-93C0-451E-AEDF-C046E08917BE}">
      <dgm:prSet custT="1"/>
      <dgm:spPr/>
      <dgm:t>
        <a:bodyPr/>
        <a:lstStyle/>
        <a:p>
          <a:pPr>
            <a:lnSpc>
              <a:spcPct val="100000"/>
            </a:lnSpc>
          </a:pPr>
          <a:r>
            <a:rPr lang="en-GB" sz="1200" dirty="0"/>
            <a:t>Why opt for </a:t>
          </a:r>
          <a:r>
            <a:rPr lang="en-GB" sz="1200" dirty="0" err="1"/>
            <a:t>XGBoost</a:t>
          </a:r>
          <a:r>
            <a:rPr lang="en-GB" sz="1200" dirty="0"/>
            <a:t>, Artificial Neural Networks (ANN), and Logistic Regression in our predictive </a:t>
          </a:r>
          <a:r>
            <a:rPr lang="en-GB" sz="1200" dirty="0" err="1"/>
            <a:t>modeling</a:t>
          </a:r>
          <a:r>
            <a:rPr lang="en-GB" sz="1200" dirty="0"/>
            <a:t>?</a:t>
          </a:r>
          <a:endParaRPr lang="en-US" sz="1200" dirty="0"/>
        </a:p>
      </dgm:t>
    </dgm:pt>
    <dgm:pt modelId="{A5DBB12E-0638-4684-8FA0-E0997CA2FAF0}" type="parTrans" cxnId="{E72B01D2-1896-4F8E-A4A5-C0ADA2827F24}">
      <dgm:prSet/>
      <dgm:spPr/>
      <dgm:t>
        <a:bodyPr/>
        <a:lstStyle/>
        <a:p>
          <a:endParaRPr lang="en-US"/>
        </a:p>
      </dgm:t>
    </dgm:pt>
    <dgm:pt modelId="{92C8DB7F-3DD3-41C1-B3AB-05F104ECBA60}" type="sibTrans" cxnId="{E72B01D2-1896-4F8E-A4A5-C0ADA2827F24}">
      <dgm:prSet/>
      <dgm:spPr/>
      <dgm:t>
        <a:bodyPr/>
        <a:lstStyle/>
        <a:p>
          <a:endParaRPr lang="en-US"/>
        </a:p>
      </dgm:t>
    </dgm:pt>
    <dgm:pt modelId="{453A5D60-7528-42C1-9AF5-1539BA62B06D}">
      <dgm:prSet custT="1"/>
      <dgm:spPr/>
      <dgm:t>
        <a:bodyPr/>
        <a:lstStyle/>
        <a:p>
          <a:pPr>
            <a:lnSpc>
              <a:spcPct val="100000"/>
            </a:lnSpc>
          </a:pPr>
          <a:r>
            <a:rPr lang="en-GB" sz="1200" dirty="0"/>
            <a:t>What are the key evaluation metrics critical for assessing the performance of our machine learning models?</a:t>
          </a:r>
          <a:endParaRPr lang="en-US" sz="1200" dirty="0"/>
        </a:p>
      </dgm:t>
    </dgm:pt>
    <dgm:pt modelId="{6B975F35-526B-4919-8A58-9345953A4A08}" type="parTrans" cxnId="{95DACC1F-FFBC-4D94-8F4E-78B83AD5A654}">
      <dgm:prSet/>
      <dgm:spPr/>
      <dgm:t>
        <a:bodyPr/>
        <a:lstStyle/>
        <a:p>
          <a:endParaRPr lang="en-US"/>
        </a:p>
      </dgm:t>
    </dgm:pt>
    <dgm:pt modelId="{257BA80A-2BF9-44BA-9850-D3F92E466C68}" type="sibTrans" cxnId="{95DACC1F-FFBC-4D94-8F4E-78B83AD5A654}">
      <dgm:prSet/>
      <dgm:spPr/>
      <dgm:t>
        <a:bodyPr/>
        <a:lstStyle/>
        <a:p>
          <a:endParaRPr lang="en-US"/>
        </a:p>
      </dgm:t>
    </dgm:pt>
    <dgm:pt modelId="{AAE721DF-1F88-4E60-A05C-F484A8D38F71}">
      <dgm:prSet custT="1"/>
      <dgm:spPr/>
      <dgm:t>
        <a:bodyPr/>
        <a:lstStyle/>
        <a:p>
          <a:pPr>
            <a:lnSpc>
              <a:spcPct val="100000"/>
            </a:lnSpc>
          </a:pPr>
          <a:r>
            <a:rPr lang="en-GB" sz="1200" dirty="0"/>
            <a:t>Which variables play a significant role in determining the likelihood of a shot resulting in a goal?</a:t>
          </a:r>
          <a:endParaRPr lang="en-US" sz="1200" dirty="0"/>
        </a:p>
      </dgm:t>
    </dgm:pt>
    <dgm:pt modelId="{5D07C5DF-5A98-414A-98FF-CC9B753CCC9B}" type="parTrans" cxnId="{6A0D7C31-3429-490F-9E69-46D7F4973659}">
      <dgm:prSet/>
      <dgm:spPr/>
      <dgm:t>
        <a:bodyPr/>
        <a:lstStyle/>
        <a:p>
          <a:endParaRPr lang="en-US"/>
        </a:p>
      </dgm:t>
    </dgm:pt>
    <dgm:pt modelId="{A938D573-96B8-428D-B435-D0EB446A5805}" type="sibTrans" cxnId="{6A0D7C31-3429-490F-9E69-46D7F4973659}">
      <dgm:prSet/>
      <dgm:spPr/>
      <dgm:t>
        <a:bodyPr/>
        <a:lstStyle/>
        <a:p>
          <a:endParaRPr lang="en-US"/>
        </a:p>
      </dgm:t>
    </dgm:pt>
    <dgm:pt modelId="{C1F8FF2D-E1D9-47E6-AD63-85390BD6C6CD}">
      <dgm:prSet custT="1"/>
      <dgm:spPr/>
      <dgm:t>
        <a:bodyPr/>
        <a:lstStyle/>
        <a:p>
          <a:pPr>
            <a:lnSpc>
              <a:spcPct val="100000"/>
            </a:lnSpc>
          </a:pPr>
          <a:r>
            <a:rPr lang="en-GB" sz="1200" dirty="0"/>
            <a:t>Is our objective to accurately predict the majority of goals, or to closely estimate the probability of each individual shot?</a:t>
          </a:r>
          <a:endParaRPr lang="en-US" sz="1200" dirty="0"/>
        </a:p>
      </dgm:t>
    </dgm:pt>
    <dgm:pt modelId="{426F0E77-ECBD-46C3-AC48-717132386C64}" type="parTrans" cxnId="{C4866ED9-C49E-481D-ADEB-9A304B0D8292}">
      <dgm:prSet/>
      <dgm:spPr/>
      <dgm:t>
        <a:bodyPr/>
        <a:lstStyle/>
        <a:p>
          <a:endParaRPr lang="en-US"/>
        </a:p>
      </dgm:t>
    </dgm:pt>
    <dgm:pt modelId="{6AFF1B14-5014-4FA3-A447-491117B668DC}" type="sibTrans" cxnId="{C4866ED9-C49E-481D-ADEB-9A304B0D8292}">
      <dgm:prSet/>
      <dgm:spPr/>
      <dgm:t>
        <a:bodyPr/>
        <a:lstStyle/>
        <a:p>
          <a:endParaRPr lang="en-US"/>
        </a:p>
      </dgm:t>
    </dgm:pt>
    <dgm:pt modelId="{78731DBA-01A4-40A1-AEFD-81355B4D4024}" type="pres">
      <dgm:prSet presAssocID="{968584E5-99E9-4251-BB5B-55BAD8B69250}" presName="root" presStyleCnt="0">
        <dgm:presLayoutVars>
          <dgm:dir/>
          <dgm:resizeHandles val="exact"/>
        </dgm:presLayoutVars>
      </dgm:prSet>
      <dgm:spPr/>
    </dgm:pt>
    <dgm:pt modelId="{D06C83E0-7B9D-4062-A28A-54D0C0C99D26}" type="pres">
      <dgm:prSet presAssocID="{F01EE2EF-93C0-451E-AEDF-C046E08917BE}" presName="compNode" presStyleCnt="0"/>
      <dgm:spPr/>
    </dgm:pt>
    <dgm:pt modelId="{5EE8703A-833B-4375-9AF8-8ADBB58042CA}" type="pres">
      <dgm:prSet presAssocID="{F01EE2EF-93C0-451E-AEDF-C046E08917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7FCF483-8078-4967-9703-7FA9084504AD}" type="pres">
      <dgm:prSet presAssocID="{F01EE2EF-93C0-451E-AEDF-C046E08917BE}" presName="spaceRect" presStyleCnt="0"/>
      <dgm:spPr/>
    </dgm:pt>
    <dgm:pt modelId="{FD92329D-7801-4E95-9699-96DA080B0090}" type="pres">
      <dgm:prSet presAssocID="{F01EE2EF-93C0-451E-AEDF-C046E08917BE}" presName="textRect" presStyleLbl="revTx" presStyleIdx="0" presStyleCnt="4" custScaleY="100000">
        <dgm:presLayoutVars>
          <dgm:chMax val="1"/>
          <dgm:chPref val="1"/>
        </dgm:presLayoutVars>
      </dgm:prSet>
      <dgm:spPr/>
    </dgm:pt>
    <dgm:pt modelId="{59B73F93-ED57-481B-827F-3DB70E4EA31B}" type="pres">
      <dgm:prSet presAssocID="{92C8DB7F-3DD3-41C1-B3AB-05F104ECBA60}" presName="sibTrans" presStyleCnt="0"/>
      <dgm:spPr/>
    </dgm:pt>
    <dgm:pt modelId="{B99FD10E-F524-4F5C-BE41-73F86EAFF43C}" type="pres">
      <dgm:prSet presAssocID="{453A5D60-7528-42C1-9AF5-1539BA62B06D}" presName="compNode" presStyleCnt="0"/>
      <dgm:spPr/>
    </dgm:pt>
    <dgm:pt modelId="{D22C8096-97D1-4117-8AB1-E4537AE002BB}" type="pres">
      <dgm:prSet presAssocID="{453A5D60-7528-42C1-9AF5-1539BA62B0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C49BF718-EAE1-4894-AA94-FC28030246AA}" type="pres">
      <dgm:prSet presAssocID="{453A5D60-7528-42C1-9AF5-1539BA62B06D}" presName="spaceRect" presStyleCnt="0"/>
      <dgm:spPr/>
    </dgm:pt>
    <dgm:pt modelId="{C350462A-9416-48CE-8A0E-023DBF78706E}" type="pres">
      <dgm:prSet presAssocID="{453A5D60-7528-42C1-9AF5-1539BA62B06D}" presName="textRect" presStyleLbl="revTx" presStyleIdx="1" presStyleCnt="4">
        <dgm:presLayoutVars>
          <dgm:chMax val="1"/>
          <dgm:chPref val="1"/>
        </dgm:presLayoutVars>
      </dgm:prSet>
      <dgm:spPr/>
    </dgm:pt>
    <dgm:pt modelId="{DB06CF95-F7E7-455D-93CF-599DD16186DB}" type="pres">
      <dgm:prSet presAssocID="{257BA80A-2BF9-44BA-9850-D3F92E466C68}" presName="sibTrans" presStyleCnt="0"/>
      <dgm:spPr/>
    </dgm:pt>
    <dgm:pt modelId="{5527CF8F-590D-4048-B4A6-2C6AA5E9D719}" type="pres">
      <dgm:prSet presAssocID="{AAE721DF-1F88-4E60-A05C-F484A8D38F71}" presName="compNode" presStyleCnt="0"/>
      <dgm:spPr/>
    </dgm:pt>
    <dgm:pt modelId="{834381FC-37DD-4C9B-BFE2-C1D8D53B359C}" type="pres">
      <dgm:prSet presAssocID="{AAE721DF-1F88-4E60-A05C-F484A8D38F71}" presName="iconRect" presStyleLbl="node1" presStyleIdx="2" presStyleCnt="4" custLinFactNeighborX="6476" custLinFactNeighborY="1619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08249F27-53F9-42E0-8D62-7E9AD8C5ED3E}" type="pres">
      <dgm:prSet presAssocID="{AAE721DF-1F88-4E60-A05C-F484A8D38F71}" presName="spaceRect" presStyleCnt="0"/>
      <dgm:spPr/>
    </dgm:pt>
    <dgm:pt modelId="{272B1C99-16DA-4243-BC5A-D44B22BAED30}" type="pres">
      <dgm:prSet presAssocID="{AAE721DF-1F88-4E60-A05C-F484A8D38F71}" presName="textRect" presStyleLbl="revTx" presStyleIdx="2" presStyleCnt="4" custScaleY="152558" custLinFactNeighborX="-2186" custLinFactNeighborY="37344">
        <dgm:presLayoutVars>
          <dgm:chMax val="1"/>
          <dgm:chPref val="1"/>
        </dgm:presLayoutVars>
      </dgm:prSet>
      <dgm:spPr/>
    </dgm:pt>
    <dgm:pt modelId="{915B0D2E-6DDD-4A1E-89A1-A492C2D56D70}" type="pres">
      <dgm:prSet presAssocID="{A938D573-96B8-428D-B435-D0EB446A5805}" presName="sibTrans" presStyleCnt="0"/>
      <dgm:spPr/>
    </dgm:pt>
    <dgm:pt modelId="{02C56FA8-B9EB-4255-A1E6-8194AA2F9649}" type="pres">
      <dgm:prSet presAssocID="{C1F8FF2D-E1D9-47E6-AD63-85390BD6C6CD}" presName="compNode" presStyleCnt="0"/>
      <dgm:spPr/>
    </dgm:pt>
    <dgm:pt modelId="{C4066897-7AE1-4C79-AB25-52BAB41084FB}" type="pres">
      <dgm:prSet presAssocID="{C1F8FF2D-E1D9-47E6-AD63-85390BD6C6CD}" presName="iconRect" presStyleLbl="node1" presStyleIdx="3" presStyleCnt="4" custLinFactNeighborX="-3345" custLinFactNeighborY="379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417EAA9A-D57F-4825-96F2-A4EA80DAD638}" type="pres">
      <dgm:prSet presAssocID="{C1F8FF2D-E1D9-47E6-AD63-85390BD6C6CD}" presName="spaceRect" presStyleCnt="0"/>
      <dgm:spPr/>
    </dgm:pt>
    <dgm:pt modelId="{2955242C-4D72-4B9C-851A-5BD0B7A8DF9C}" type="pres">
      <dgm:prSet presAssocID="{C1F8FF2D-E1D9-47E6-AD63-85390BD6C6CD}" presName="textRect" presStyleLbl="revTx" presStyleIdx="3" presStyleCnt="4" custScaleY="115405" custLinFactNeighborX="-1505" custLinFactNeighborY="-19709">
        <dgm:presLayoutVars>
          <dgm:chMax val="1"/>
          <dgm:chPref val="1"/>
        </dgm:presLayoutVars>
      </dgm:prSet>
      <dgm:spPr/>
    </dgm:pt>
  </dgm:ptLst>
  <dgm:cxnLst>
    <dgm:cxn modelId="{95DACC1F-FFBC-4D94-8F4E-78B83AD5A654}" srcId="{968584E5-99E9-4251-BB5B-55BAD8B69250}" destId="{453A5D60-7528-42C1-9AF5-1539BA62B06D}" srcOrd="1" destOrd="0" parTransId="{6B975F35-526B-4919-8A58-9345953A4A08}" sibTransId="{257BA80A-2BF9-44BA-9850-D3F92E466C68}"/>
    <dgm:cxn modelId="{87F81A28-238F-4871-9F57-EF77E3401BCC}" type="presOf" srcId="{C1F8FF2D-E1D9-47E6-AD63-85390BD6C6CD}" destId="{2955242C-4D72-4B9C-851A-5BD0B7A8DF9C}" srcOrd="0" destOrd="0" presId="urn:microsoft.com/office/officeart/2018/2/layout/IconLabelList"/>
    <dgm:cxn modelId="{6A0D7C31-3429-490F-9E69-46D7F4973659}" srcId="{968584E5-99E9-4251-BB5B-55BAD8B69250}" destId="{AAE721DF-1F88-4E60-A05C-F484A8D38F71}" srcOrd="2" destOrd="0" parTransId="{5D07C5DF-5A98-414A-98FF-CC9B753CCC9B}" sibTransId="{A938D573-96B8-428D-B435-D0EB446A5805}"/>
    <dgm:cxn modelId="{9C015264-7BC2-4D4F-9865-2C5917F1F197}" type="presOf" srcId="{AAE721DF-1F88-4E60-A05C-F484A8D38F71}" destId="{272B1C99-16DA-4243-BC5A-D44B22BAED30}" srcOrd="0" destOrd="0" presId="urn:microsoft.com/office/officeart/2018/2/layout/IconLabelList"/>
    <dgm:cxn modelId="{03B2DC8C-5E4A-4B7A-B0C6-36E135D23030}" type="presOf" srcId="{453A5D60-7528-42C1-9AF5-1539BA62B06D}" destId="{C350462A-9416-48CE-8A0E-023DBF78706E}" srcOrd="0" destOrd="0" presId="urn:microsoft.com/office/officeart/2018/2/layout/IconLabelList"/>
    <dgm:cxn modelId="{1F12BCAE-344B-4198-8E16-A129813E531F}" type="presOf" srcId="{968584E5-99E9-4251-BB5B-55BAD8B69250}" destId="{78731DBA-01A4-40A1-AEFD-81355B4D4024}" srcOrd="0" destOrd="0" presId="urn:microsoft.com/office/officeart/2018/2/layout/IconLabelList"/>
    <dgm:cxn modelId="{E72B01D2-1896-4F8E-A4A5-C0ADA2827F24}" srcId="{968584E5-99E9-4251-BB5B-55BAD8B69250}" destId="{F01EE2EF-93C0-451E-AEDF-C046E08917BE}" srcOrd="0" destOrd="0" parTransId="{A5DBB12E-0638-4684-8FA0-E0997CA2FAF0}" sibTransId="{92C8DB7F-3DD3-41C1-B3AB-05F104ECBA60}"/>
    <dgm:cxn modelId="{C4866ED9-C49E-481D-ADEB-9A304B0D8292}" srcId="{968584E5-99E9-4251-BB5B-55BAD8B69250}" destId="{C1F8FF2D-E1D9-47E6-AD63-85390BD6C6CD}" srcOrd="3" destOrd="0" parTransId="{426F0E77-ECBD-46C3-AC48-717132386C64}" sibTransId="{6AFF1B14-5014-4FA3-A447-491117B668DC}"/>
    <dgm:cxn modelId="{5512E4E7-6E0F-4A9A-B915-CFB54EE0F174}" type="presOf" srcId="{F01EE2EF-93C0-451E-AEDF-C046E08917BE}" destId="{FD92329D-7801-4E95-9699-96DA080B0090}" srcOrd="0" destOrd="0" presId="urn:microsoft.com/office/officeart/2018/2/layout/IconLabelList"/>
    <dgm:cxn modelId="{A0D34B2D-3D81-4EA3-A2AD-7BAFACA5A1D6}" type="presParOf" srcId="{78731DBA-01A4-40A1-AEFD-81355B4D4024}" destId="{D06C83E0-7B9D-4062-A28A-54D0C0C99D26}" srcOrd="0" destOrd="0" presId="urn:microsoft.com/office/officeart/2018/2/layout/IconLabelList"/>
    <dgm:cxn modelId="{C78D1290-5F5A-48B7-A402-E1C169CE091F}" type="presParOf" srcId="{D06C83E0-7B9D-4062-A28A-54D0C0C99D26}" destId="{5EE8703A-833B-4375-9AF8-8ADBB58042CA}" srcOrd="0" destOrd="0" presId="urn:microsoft.com/office/officeart/2018/2/layout/IconLabelList"/>
    <dgm:cxn modelId="{9777576C-824B-471E-9E0F-97B45248CDE1}" type="presParOf" srcId="{D06C83E0-7B9D-4062-A28A-54D0C0C99D26}" destId="{57FCF483-8078-4967-9703-7FA9084504AD}" srcOrd="1" destOrd="0" presId="urn:microsoft.com/office/officeart/2018/2/layout/IconLabelList"/>
    <dgm:cxn modelId="{EEB52B1F-45CB-4B91-8E12-EF5692A3137A}" type="presParOf" srcId="{D06C83E0-7B9D-4062-A28A-54D0C0C99D26}" destId="{FD92329D-7801-4E95-9699-96DA080B0090}" srcOrd="2" destOrd="0" presId="urn:microsoft.com/office/officeart/2018/2/layout/IconLabelList"/>
    <dgm:cxn modelId="{CBB0312C-4D91-49EB-B32B-91A308FC7670}" type="presParOf" srcId="{78731DBA-01A4-40A1-AEFD-81355B4D4024}" destId="{59B73F93-ED57-481B-827F-3DB70E4EA31B}" srcOrd="1" destOrd="0" presId="urn:microsoft.com/office/officeart/2018/2/layout/IconLabelList"/>
    <dgm:cxn modelId="{7185C653-BD6F-4072-9043-AB11D804370E}" type="presParOf" srcId="{78731DBA-01A4-40A1-AEFD-81355B4D4024}" destId="{B99FD10E-F524-4F5C-BE41-73F86EAFF43C}" srcOrd="2" destOrd="0" presId="urn:microsoft.com/office/officeart/2018/2/layout/IconLabelList"/>
    <dgm:cxn modelId="{BFA229E5-F291-4742-83C7-991EFFD6DD3B}" type="presParOf" srcId="{B99FD10E-F524-4F5C-BE41-73F86EAFF43C}" destId="{D22C8096-97D1-4117-8AB1-E4537AE002BB}" srcOrd="0" destOrd="0" presId="urn:microsoft.com/office/officeart/2018/2/layout/IconLabelList"/>
    <dgm:cxn modelId="{81349DFF-B1DA-4BED-9075-88D2229EF87D}" type="presParOf" srcId="{B99FD10E-F524-4F5C-BE41-73F86EAFF43C}" destId="{C49BF718-EAE1-4894-AA94-FC28030246AA}" srcOrd="1" destOrd="0" presId="urn:microsoft.com/office/officeart/2018/2/layout/IconLabelList"/>
    <dgm:cxn modelId="{97A90AB5-3C2B-40AE-B82B-FEE8FBC73EFB}" type="presParOf" srcId="{B99FD10E-F524-4F5C-BE41-73F86EAFF43C}" destId="{C350462A-9416-48CE-8A0E-023DBF78706E}" srcOrd="2" destOrd="0" presId="urn:microsoft.com/office/officeart/2018/2/layout/IconLabelList"/>
    <dgm:cxn modelId="{2B59A4D3-B95E-4C64-9A8A-51980CBACF9E}" type="presParOf" srcId="{78731DBA-01A4-40A1-AEFD-81355B4D4024}" destId="{DB06CF95-F7E7-455D-93CF-599DD16186DB}" srcOrd="3" destOrd="0" presId="urn:microsoft.com/office/officeart/2018/2/layout/IconLabelList"/>
    <dgm:cxn modelId="{F120FBDC-4345-47D6-8C77-BCA1000A533C}" type="presParOf" srcId="{78731DBA-01A4-40A1-AEFD-81355B4D4024}" destId="{5527CF8F-590D-4048-B4A6-2C6AA5E9D719}" srcOrd="4" destOrd="0" presId="urn:microsoft.com/office/officeart/2018/2/layout/IconLabelList"/>
    <dgm:cxn modelId="{573BDA49-6285-4FA1-9A76-2F33268FF4C7}" type="presParOf" srcId="{5527CF8F-590D-4048-B4A6-2C6AA5E9D719}" destId="{834381FC-37DD-4C9B-BFE2-C1D8D53B359C}" srcOrd="0" destOrd="0" presId="urn:microsoft.com/office/officeart/2018/2/layout/IconLabelList"/>
    <dgm:cxn modelId="{002B17A9-E56E-4303-BF13-0D35109D7B72}" type="presParOf" srcId="{5527CF8F-590D-4048-B4A6-2C6AA5E9D719}" destId="{08249F27-53F9-42E0-8D62-7E9AD8C5ED3E}" srcOrd="1" destOrd="0" presId="urn:microsoft.com/office/officeart/2018/2/layout/IconLabelList"/>
    <dgm:cxn modelId="{8C5D01B2-FE31-447A-AC76-3C727DA92BD5}" type="presParOf" srcId="{5527CF8F-590D-4048-B4A6-2C6AA5E9D719}" destId="{272B1C99-16DA-4243-BC5A-D44B22BAED30}" srcOrd="2" destOrd="0" presId="urn:microsoft.com/office/officeart/2018/2/layout/IconLabelList"/>
    <dgm:cxn modelId="{753B36A9-0319-4FD3-9D74-6A86166DCD4F}" type="presParOf" srcId="{78731DBA-01A4-40A1-AEFD-81355B4D4024}" destId="{915B0D2E-6DDD-4A1E-89A1-A492C2D56D70}" srcOrd="5" destOrd="0" presId="urn:microsoft.com/office/officeart/2018/2/layout/IconLabelList"/>
    <dgm:cxn modelId="{DDA82AAE-A6E6-4D55-BE13-6DD7CD39FA5D}" type="presParOf" srcId="{78731DBA-01A4-40A1-AEFD-81355B4D4024}" destId="{02C56FA8-B9EB-4255-A1E6-8194AA2F9649}" srcOrd="6" destOrd="0" presId="urn:microsoft.com/office/officeart/2018/2/layout/IconLabelList"/>
    <dgm:cxn modelId="{BC5D03B4-F2D0-4072-B7B4-C21ABBDBBAD0}" type="presParOf" srcId="{02C56FA8-B9EB-4255-A1E6-8194AA2F9649}" destId="{C4066897-7AE1-4C79-AB25-52BAB41084FB}" srcOrd="0" destOrd="0" presId="urn:microsoft.com/office/officeart/2018/2/layout/IconLabelList"/>
    <dgm:cxn modelId="{A15538DF-18FC-4793-8B5A-1C9666D4325C}" type="presParOf" srcId="{02C56FA8-B9EB-4255-A1E6-8194AA2F9649}" destId="{417EAA9A-D57F-4825-96F2-A4EA80DAD638}" srcOrd="1" destOrd="0" presId="urn:microsoft.com/office/officeart/2018/2/layout/IconLabelList"/>
    <dgm:cxn modelId="{268AB9F2-6B9F-41F1-9145-620F6546CB52}" type="presParOf" srcId="{02C56FA8-B9EB-4255-A1E6-8194AA2F9649}" destId="{2955242C-4D72-4B9C-851A-5BD0B7A8DF9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C95DC-1D8B-F543-AB07-85904A9A8413}">
      <dsp:nvSpPr>
        <dsp:cNvPr id="0" name=""/>
        <dsp:cNvSpPr/>
      </dsp:nvSpPr>
      <dsp:spPr>
        <a:xfrm>
          <a:off x="0" y="183238"/>
          <a:ext cx="7035501" cy="7335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Objective</a:t>
          </a:r>
          <a:r>
            <a:rPr lang="en-US" sz="1900" kern="1200" dirty="0"/>
            <a:t>: The aim is to measure the quality of a chance by calculating the probability of a shot resulting in a goal.</a:t>
          </a:r>
        </a:p>
      </dsp:txBody>
      <dsp:txXfrm>
        <a:off x="35811" y="219049"/>
        <a:ext cx="6963879" cy="661968"/>
      </dsp:txXfrm>
    </dsp:sp>
    <dsp:sp modelId="{AF1F8DB6-1FBB-7740-8687-B206A2A52878}">
      <dsp:nvSpPr>
        <dsp:cNvPr id="0" name=""/>
        <dsp:cNvSpPr/>
      </dsp:nvSpPr>
      <dsp:spPr>
        <a:xfrm>
          <a:off x="0" y="916828"/>
          <a:ext cx="7035501" cy="648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3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If the probability of  a shot (i.e., chance of scoring) going inside the goal is 0.13, that means if the shot is taken 100 times, the chance of the shot going inside the goal is 13 times (i.e., 13% chance of scoring).</a:t>
          </a:r>
        </a:p>
      </dsp:txBody>
      <dsp:txXfrm>
        <a:off x="0" y="916828"/>
        <a:ext cx="7035501" cy="648944"/>
      </dsp:txXfrm>
    </dsp:sp>
    <dsp:sp modelId="{7F523C47-D953-8E4C-91D4-0F094A899C66}">
      <dsp:nvSpPr>
        <dsp:cNvPr id="0" name=""/>
        <dsp:cNvSpPr/>
      </dsp:nvSpPr>
      <dsp:spPr>
        <a:xfrm>
          <a:off x="0" y="1565773"/>
          <a:ext cx="7035501" cy="733590"/>
        </a:xfrm>
        <a:prstGeom prst="roundRect">
          <a:avLst/>
        </a:prstGeom>
        <a:solidFill>
          <a:schemeClr val="accent2">
            <a:hueOff val="-1568453"/>
            <a:satOff val="-14204"/>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Methodology</a:t>
          </a:r>
          <a:r>
            <a:rPr lang="en-US" sz="1900" kern="1200"/>
            <a:t>: </a:t>
          </a:r>
        </a:p>
      </dsp:txBody>
      <dsp:txXfrm>
        <a:off x="35811" y="1601584"/>
        <a:ext cx="6963879" cy="661968"/>
      </dsp:txXfrm>
    </dsp:sp>
    <dsp:sp modelId="{83352765-7769-6444-98FD-49EF0D1E2541}">
      <dsp:nvSpPr>
        <dsp:cNvPr id="0" name=""/>
        <dsp:cNvSpPr/>
      </dsp:nvSpPr>
      <dsp:spPr>
        <a:xfrm>
          <a:off x="0" y="2299363"/>
          <a:ext cx="7035501" cy="409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3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Aim to model:                              </a:t>
          </a:r>
          <a:r>
            <a:rPr lang="en-GB" sz="1500" b="1" kern="1200" dirty="0">
              <a:solidFill>
                <a:srgbClr val="242424"/>
              </a:solidFill>
              <a:latin typeface="source-code-pro"/>
            </a:rPr>
            <a:t>Shot Outcome</a:t>
          </a:r>
          <a:r>
            <a:rPr lang="en-GB" sz="1500" b="1" i="0" u="none" strike="noStrike" kern="1200" dirty="0">
              <a:solidFill>
                <a:srgbClr val="242424"/>
              </a:solidFill>
              <a:effectLst/>
              <a:latin typeface="source-code-pro"/>
            </a:rPr>
            <a:t> ~ Set of features/ variables</a:t>
          </a:r>
          <a:endParaRPr lang="en-US" sz="1500" b="1" kern="1200" dirty="0"/>
        </a:p>
        <a:p>
          <a:pPr marL="114300" lvl="1" indent="-114300" algn="l" defTabSz="666750">
            <a:lnSpc>
              <a:spcPct val="90000"/>
            </a:lnSpc>
            <a:spcBef>
              <a:spcPct val="0"/>
            </a:spcBef>
            <a:spcAft>
              <a:spcPct val="20000"/>
            </a:spcAft>
            <a:buChar char="•"/>
          </a:pPr>
          <a:r>
            <a:rPr lang="en-US" sz="1500" kern="1200"/>
            <a:t>Data Pre-processing, Feature Engineering (</a:t>
          </a:r>
          <a:r>
            <a:rPr lang="en-US" sz="1500" b="1" kern="1200"/>
            <a:t>Converting the positions to OPTA co-ordinates, Encoding categorical columns to numerical using fixed mappings</a:t>
          </a:r>
          <a:r>
            <a:rPr lang="en-US" sz="1500" kern="1200"/>
            <a:t>)</a:t>
          </a:r>
        </a:p>
        <a:p>
          <a:pPr marL="114300" lvl="1" indent="-114300" algn="l" defTabSz="666750">
            <a:lnSpc>
              <a:spcPct val="90000"/>
            </a:lnSpc>
            <a:spcBef>
              <a:spcPct val="0"/>
            </a:spcBef>
            <a:spcAft>
              <a:spcPct val="20000"/>
            </a:spcAft>
            <a:buChar char="•"/>
          </a:pPr>
          <a:r>
            <a:rPr lang="en-US" sz="1500" kern="1200" dirty="0"/>
            <a:t>Feature Selection (</a:t>
          </a:r>
          <a:r>
            <a:rPr lang="en-US" sz="1500" b="1" kern="1200" dirty="0"/>
            <a:t>Selecting relevant variables for modelling</a:t>
          </a:r>
          <a:r>
            <a:rPr lang="en-US" sz="1500" kern="1200" dirty="0"/>
            <a:t>)</a:t>
          </a:r>
        </a:p>
        <a:p>
          <a:pPr marL="114300" lvl="1" indent="-114300" algn="l" defTabSz="666750">
            <a:lnSpc>
              <a:spcPct val="90000"/>
            </a:lnSpc>
            <a:spcBef>
              <a:spcPct val="0"/>
            </a:spcBef>
            <a:spcAft>
              <a:spcPct val="20000"/>
            </a:spcAft>
            <a:buChar char="•"/>
          </a:pPr>
          <a:r>
            <a:rPr lang="en-US" sz="1500" kern="1200" dirty="0"/>
            <a:t>Feature creation (</a:t>
          </a:r>
          <a:r>
            <a:rPr lang="en-US" sz="1500" b="1" kern="1200" dirty="0"/>
            <a:t>New features such as Distance to goal, Distance to the two goal posts, Shot angle (i.e., the angle to the goal), Pitch zone (i.e., from where the shot is taken</a:t>
          </a:r>
          <a:r>
            <a:rPr lang="en-US" sz="1500" kern="1200" dirty="0"/>
            <a:t>) </a:t>
          </a:r>
        </a:p>
        <a:p>
          <a:pPr marL="114300" lvl="1" indent="-114300" algn="l" defTabSz="666750">
            <a:lnSpc>
              <a:spcPct val="90000"/>
            </a:lnSpc>
            <a:spcBef>
              <a:spcPct val="0"/>
            </a:spcBef>
            <a:spcAft>
              <a:spcPct val="20000"/>
            </a:spcAft>
            <a:buChar char="•"/>
          </a:pPr>
          <a:r>
            <a:rPr lang="en-US" sz="1500" kern="1200"/>
            <a:t>Model selection (</a:t>
          </a:r>
          <a:r>
            <a:rPr lang="en-US" sz="1500" b="1" kern="1200"/>
            <a:t>XGBoost, Artificial Neural Network, Logistic Regression</a:t>
          </a:r>
          <a:r>
            <a:rPr lang="en-US" sz="1500" kern="1200"/>
            <a:t>)</a:t>
          </a:r>
        </a:p>
        <a:p>
          <a:pPr marL="114300" lvl="1" indent="-114300" algn="l" defTabSz="666750">
            <a:lnSpc>
              <a:spcPct val="90000"/>
            </a:lnSpc>
            <a:spcBef>
              <a:spcPct val="0"/>
            </a:spcBef>
            <a:spcAft>
              <a:spcPct val="20000"/>
            </a:spcAft>
            <a:buChar char="•"/>
          </a:pPr>
          <a:r>
            <a:rPr lang="en-US" sz="1500" kern="1200"/>
            <a:t>Model training (</a:t>
          </a:r>
          <a:r>
            <a:rPr lang="en-US" sz="1500" b="1" kern="1200"/>
            <a:t>Initial Model training to determine model parameters</a:t>
          </a:r>
          <a:r>
            <a:rPr lang="en-US" sz="1500" kern="1200"/>
            <a:t>)</a:t>
          </a:r>
        </a:p>
        <a:p>
          <a:pPr marL="114300" lvl="1" indent="-114300" algn="l" defTabSz="666750">
            <a:lnSpc>
              <a:spcPct val="90000"/>
            </a:lnSpc>
            <a:spcBef>
              <a:spcPct val="0"/>
            </a:spcBef>
            <a:spcAft>
              <a:spcPct val="20000"/>
            </a:spcAft>
            <a:buChar char="•"/>
          </a:pPr>
          <a:r>
            <a:rPr lang="en-US" sz="1500" kern="1200"/>
            <a:t>Model parameter determine</a:t>
          </a:r>
        </a:p>
        <a:p>
          <a:pPr marL="114300" lvl="1" indent="-114300" algn="l" defTabSz="666750">
            <a:lnSpc>
              <a:spcPct val="90000"/>
            </a:lnSpc>
            <a:spcBef>
              <a:spcPct val="0"/>
            </a:spcBef>
            <a:spcAft>
              <a:spcPct val="20000"/>
            </a:spcAft>
            <a:buChar char="•"/>
          </a:pPr>
          <a:r>
            <a:rPr lang="en-US" sz="1500" kern="1200" dirty="0"/>
            <a:t>Model evaluation (</a:t>
          </a:r>
          <a:r>
            <a:rPr lang="en-US" sz="1500" b="1" kern="1200" dirty="0"/>
            <a:t>Evaluation metrics - Brier score, RMSE,  AUC, Classification report, Confusion Matrix</a:t>
          </a:r>
          <a:r>
            <a:rPr lang="en-US" sz="1500" kern="1200" dirty="0"/>
            <a:t>)</a:t>
          </a:r>
        </a:p>
        <a:p>
          <a:pPr marL="114300" lvl="1" indent="-114300" algn="l" defTabSz="666750">
            <a:lnSpc>
              <a:spcPct val="90000"/>
            </a:lnSpc>
            <a:spcBef>
              <a:spcPct val="0"/>
            </a:spcBef>
            <a:spcAft>
              <a:spcPct val="20000"/>
            </a:spcAft>
            <a:buChar char="•"/>
          </a:pPr>
          <a:r>
            <a:rPr lang="en-US" sz="1500" kern="1200"/>
            <a:t>Model interpretation (</a:t>
          </a:r>
          <a:r>
            <a:rPr lang="en-US" sz="1500" b="1" kern="1200"/>
            <a:t>Interpretation of the evaluation metrics, Explaining the output of the model (i.e., SHAP, Overall feature importance, and Single shot prediction variable importance</a:t>
          </a:r>
          <a:r>
            <a:rPr lang="en-US" sz="1500" kern="1200"/>
            <a:t>)</a:t>
          </a:r>
        </a:p>
        <a:p>
          <a:pPr marL="114300" lvl="1" indent="-114300" algn="l" defTabSz="666750">
            <a:lnSpc>
              <a:spcPct val="90000"/>
            </a:lnSpc>
            <a:spcBef>
              <a:spcPct val="0"/>
            </a:spcBef>
            <a:spcAft>
              <a:spcPct val="20000"/>
            </a:spcAft>
            <a:buChar char="•"/>
          </a:pPr>
          <a:r>
            <a:rPr lang="en-US" sz="1500" kern="1200"/>
            <a:t>Results (</a:t>
          </a:r>
          <a:r>
            <a:rPr lang="en-US" sz="1500" b="1" kern="1200"/>
            <a:t>Presentation of the results</a:t>
          </a:r>
          <a:r>
            <a:rPr lang="en-US" sz="1500" kern="1200"/>
            <a:t>)</a:t>
          </a:r>
        </a:p>
        <a:p>
          <a:pPr marL="114300" lvl="1" indent="-114300" algn="l" defTabSz="666750">
            <a:lnSpc>
              <a:spcPct val="90000"/>
            </a:lnSpc>
            <a:spcBef>
              <a:spcPct val="0"/>
            </a:spcBef>
            <a:spcAft>
              <a:spcPct val="20000"/>
            </a:spcAft>
            <a:buChar char="•"/>
          </a:pPr>
          <a:r>
            <a:rPr lang="en-US" sz="1500" kern="1200"/>
            <a:t>Visualization of results on the Pitch</a:t>
          </a:r>
        </a:p>
      </dsp:txBody>
      <dsp:txXfrm>
        <a:off x="0" y="2299363"/>
        <a:ext cx="7035501" cy="409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8703A-833B-4375-9AF8-8ADBB58042CA}">
      <dsp:nvSpPr>
        <dsp:cNvPr id="0" name=""/>
        <dsp:cNvSpPr/>
      </dsp:nvSpPr>
      <dsp:spPr>
        <a:xfrm>
          <a:off x="538776" y="276044"/>
          <a:ext cx="655751" cy="65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2329D-7801-4E95-9699-96DA080B0090}">
      <dsp:nvSpPr>
        <dsp:cNvPr id="0" name=""/>
        <dsp:cNvSpPr/>
      </dsp:nvSpPr>
      <dsp:spPr>
        <a:xfrm>
          <a:off x="138039" y="1186881"/>
          <a:ext cx="1457226" cy="728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dirty="0"/>
            <a:t>Why opt for </a:t>
          </a:r>
          <a:r>
            <a:rPr lang="en-GB" sz="1200" kern="1200" dirty="0" err="1"/>
            <a:t>XGBoost</a:t>
          </a:r>
          <a:r>
            <a:rPr lang="en-GB" sz="1200" kern="1200" dirty="0"/>
            <a:t>, Artificial Neural Networks (ANN), and Logistic Regression in our predictive </a:t>
          </a:r>
          <a:r>
            <a:rPr lang="en-GB" sz="1200" kern="1200" dirty="0" err="1"/>
            <a:t>modeling</a:t>
          </a:r>
          <a:r>
            <a:rPr lang="en-GB" sz="1200" kern="1200" dirty="0"/>
            <a:t>?</a:t>
          </a:r>
          <a:endParaRPr lang="en-US" sz="1200" kern="1200" dirty="0"/>
        </a:p>
      </dsp:txBody>
      <dsp:txXfrm>
        <a:off x="138039" y="1186881"/>
        <a:ext cx="1457226" cy="728613"/>
      </dsp:txXfrm>
    </dsp:sp>
    <dsp:sp modelId="{D22C8096-97D1-4117-8AB1-E4537AE002BB}">
      <dsp:nvSpPr>
        <dsp:cNvPr id="0" name=""/>
        <dsp:cNvSpPr/>
      </dsp:nvSpPr>
      <dsp:spPr>
        <a:xfrm>
          <a:off x="2251017" y="276044"/>
          <a:ext cx="655751" cy="65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0462A-9416-48CE-8A0E-023DBF78706E}">
      <dsp:nvSpPr>
        <dsp:cNvPr id="0" name=""/>
        <dsp:cNvSpPr/>
      </dsp:nvSpPr>
      <dsp:spPr>
        <a:xfrm>
          <a:off x="1850280" y="1186881"/>
          <a:ext cx="1457226" cy="728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dirty="0"/>
            <a:t>What are the key evaluation metrics critical for assessing the performance of our machine learning models?</a:t>
          </a:r>
          <a:endParaRPr lang="en-US" sz="1200" kern="1200" dirty="0"/>
        </a:p>
      </dsp:txBody>
      <dsp:txXfrm>
        <a:off x="1850280" y="1186881"/>
        <a:ext cx="1457226" cy="728613"/>
      </dsp:txXfrm>
    </dsp:sp>
    <dsp:sp modelId="{834381FC-37DD-4C9B-BFE2-C1D8D53B359C}">
      <dsp:nvSpPr>
        <dsp:cNvPr id="0" name=""/>
        <dsp:cNvSpPr/>
      </dsp:nvSpPr>
      <dsp:spPr>
        <a:xfrm>
          <a:off x="4005725" y="286474"/>
          <a:ext cx="655751" cy="65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B1C99-16DA-4243-BC5A-D44B22BAED30}">
      <dsp:nvSpPr>
        <dsp:cNvPr id="0" name=""/>
        <dsp:cNvSpPr/>
      </dsp:nvSpPr>
      <dsp:spPr>
        <a:xfrm>
          <a:off x="3530666" y="1171766"/>
          <a:ext cx="1457226" cy="1111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dirty="0"/>
            <a:t>Which variables play a significant role in determining the likelihood of a shot resulting in a goal?</a:t>
          </a:r>
          <a:endParaRPr lang="en-US" sz="1200" kern="1200" dirty="0"/>
        </a:p>
      </dsp:txBody>
      <dsp:txXfrm>
        <a:off x="3530666" y="1171766"/>
        <a:ext cx="1457226" cy="1111557"/>
      </dsp:txXfrm>
    </dsp:sp>
    <dsp:sp modelId="{C4066897-7AE1-4C79-AB25-52BAB41084FB}">
      <dsp:nvSpPr>
        <dsp:cNvPr id="0" name=""/>
        <dsp:cNvSpPr/>
      </dsp:nvSpPr>
      <dsp:spPr>
        <a:xfrm>
          <a:off x="2229082" y="2400436"/>
          <a:ext cx="655751" cy="65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5242C-4D72-4B9C-851A-5BD0B7A8DF9C}">
      <dsp:nvSpPr>
        <dsp:cNvPr id="0" name=""/>
        <dsp:cNvSpPr/>
      </dsp:nvSpPr>
      <dsp:spPr>
        <a:xfrm>
          <a:off x="1828348" y="3086650"/>
          <a:ext cx="1457226" cy="84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dirty="0"/>
            <a:t>Is our objective to accurately predict the majority of goals, or to closely estimate the probability of each individual shot?</a:t>
          </a:r>
          <a:endParaRPr lang="en-US" sz="1200" kern="1200" dirty="0"/>
        </a:p>
      </dsp:txBody>
      <dsp:txXfrm>
        <a:off x="1828348" y="3086650"/>
        <a:ext cx="1457226" cy="8408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A98F6-37A1-664E-A3FD-5847E18F072B}" type="datetimeFigureOut">
              <a:rPr lang="en-US" smtClean="0"/>
              <a:t>6/19/24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91C10-0195-2D4C-B0B1-17DD2A9408EB}" type="slidenum">
              <a:rPr lang="en-US" smtClean="0"/>
              <a:t>‹#›</a:t>
            </a:fld>
            <a:endParaRPr lang="en-US"/>
          </a:p>
        </p:txBody>
      </p:sp>
    </p:spTree>
    <p:extLst>
      <p:ext uri="{BB962C8B-B14F-4D97-AF65-F5344CB8AC3E}">
        <p14:creationId xmlns:p14="http://schemas.microsoft.com/office/powerpoint/2010/main" val="2522203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B91C10-0195-2D4C-B0B1-17DD2A9408EB}" type="slidenum">
              <a:rPr lang="en-US" smtClean="0"/>
              <a:t>5</a:t>
            </a:fld>
            <a:endParaRPr lang="en-US"/>
          </a:p>
        </p:txBody>
      </p:sp>
    </p:spTree>
    <p:extLst>
      <p:ext uri="{BB962C8B-B14F-4D97-AF65-F5344CB8AC3E}">
        <p14:creationId xmlns:p14="http://schemas.microsoft.com/office/powerpoint/2010/main" val="89234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6/19/24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94096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6/19/24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733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6/19/24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602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6/19/24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5042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6/19/24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9467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6/19/24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27889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6/19/24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1088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6/19/24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6950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6/19/24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6891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6/19/24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43244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6/19/24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6091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6/19/24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8905270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1C9781-1BFB-4400-A1AC-1BEAE672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B32CAD-5F08-4EE4-B80D-A9E62A650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67818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58625-F7A1-95F4-77A7-B87F684DEB30}"/>
              </a:ext>
            </a:extLst>
          </p:cNvPr>
          <p:cNvSpPr>
            <a:spLocks noGrp="1"/>
          </p:cNvSpPr>
          <p:nvPr>
            <p:ph type="ctrTitle"/>
          </p:nvPr>
        </p:nvSpPr>
        <p:spPr>
          <a:xfrm>
            <a:off x="1637552" y="1371599"/>
            <a:ext cx="5020236" cy="2360429"/>
          </a:xfrm>
        </p:spPr>
        <p:txBody>
          <a:bodyPr>
            <a:normAutofit/>
          </a:bodyPr>
          <a:lstStyle/>
          <a:p>
            <a:r>
              <a:rPr lang="en-GB" b="0" i="0" u="none" strike="noStrike" dirty="0">
                <a:solidFill>
                  <a:schemeClr val="bg2"/>
                </a:solidFill>
                <a:effectLst/>
              </a:rPr>
              <a:t>“Chance Quality” Model for Football Shots (Task – 1)</a:t>
            </a:r>
            <a:endParaRPr lang="en-US" dirty="0">
              <a:solidFill>
                <a:schemeClr val="bg2"/>
              </a:solidFill>
            </a:endParaRPr>
          </a:p>
        </p:txBody>
      </p:sp>
      <p:sp>
        <p:nvSpPr>
          <p:cNvPr id="3" name="Subtitle 2">
            <a:extLst>
              <a:ext uri="{FF2B5EF4-FFF2-40B4-BE49-F238E27FC236}">
                <a16:creationId xmlns:a16="http://schemas.microsoft.com/office/drawing/2014/main" id="{20505B6E-819F-88BD-3B1B-8401C1EA35DC}"/>
              </a:ext>
            </a:extLst>
          </p:cNvPr>
          <p:cNvSpPr>
            <a:spLocks noGrp="1"/>
          </p:cNvSpPr>
          <p:nvPr>
            <p:ph type="subTitle" idx="1"/>
          </p:nvPr>
        </p:nvSpPr>
        <p:spPr>
          <a:xfrm>
            <a:off x="1371600" y="4114800"/>
            <a:ext cx="5410200" cy="1371601"/>
          </a:xfrm>
        </p:spPr>
        <p:txBody>
          <a:bodyPr>
            <a:normAutofit/>
          </a:bodyPr>
          <a:lstStyle/>
          <a:p>
            <a:pPr>
              <a:lnSpc>
                <a:spcPct val="90000"/>
              </a:lnSpc>
            </a:pPr>
            <a:r>
              <a:rPr lang="en-GB" b="0" i="0" u="none" strike="noStrike" dirty="0">
                <a:solidFill>
                  <a:schemeClr val="bg1"/>
                </a:solidFill>
                <a:effectLst/>
              </a:rPr>
              <a:t>Predicting Goal Probability of a Shot</a:t>
            </a:r>
          </a:p>
          <a:p>
            <a:pPr>
              <a:lnSpc>
                <a:spcPct val="90000"/>
              </a:lnSpc>
            </a:pPr>
            <a:r>
              <a:rPr lang="en-US" dirty="0" err="1">
                <a:solidFill>
                  <a:schemeClr val="bg1"/>
                </a:solidFill>
              </a:rPr>
              <a:t>Aritra</a:t>
            </a:r>
            <a:r>
              <a:rPr lang="en-US" dirty="0">
                <a:solidFill>
                  <a:schemeClr val="bg1"/>
                </a:solidFill>
              </a:rPr>
              <a:t> Majumdar</a:t>
            </a:r>
          </a:p>
          <a:p>
            <a:pPr>
              <a:lnSpc>
                <a:spcPct val="90000"/>
              </a:lnSpc>
            </a:pPr>
            <a:r>
              <a:rPr lang="en-GB" dirty="0">
                <a:solidFill>
                  <a:schemeClr val="bg1"/>
                </a:solidFill>
              </a:rPr>
              <a:t>16.06.2024</a:t>
            </a:r>
          </a:p>
        </p:txBody>
      </p:sp>
      <p:pic>
        <p:nvPicPr>
          <p:cNvPr id="4" name="Picture 3">
            <a:extLst>
              <a:ext uri="{FF2B5EF4-FFF2-40B4-BE49-F238E27FC236}">
                <a16:creationId xmlns:a16="http://schemas.microsoft.com/office/drawing/2014/main" id="{B7E1F4B4-BECF-EA93-FECE-3B626BFD74F5}"/>
              </a:ext>
            </a:extLst>
          </p:cNvPr>
          <p:cNvPicPr>
            <a:picLocks noChangeAspect="1"/>
          </p:cNvPicPr>
          <p:nvPr/>
        </p:nvPicPr>
        <p:blipFill rotWithShape="1">
          <a:blip r:embed="rId2"/>
          <a:srcRect l="33950" r="30865" b="2"/>
          <a:stretch/>
        </p:blipFill>
        <p:spPr>
          <a:xfrm>
            <a:off x="8153401" y="10"/>
            <a:ext cx="4038600" cy="6857990"/>
          </a:xfrm>
          <a:prstGeom prst="rect">
            <a:avLst/>
          </a:prstGeom>
        </p:spPr>
      </p:pic>
    </p:spTree>
    <p:extLst>
      <p:ext uri="{BB962C8B-B14F-4D97-AF65-F5344CB8AC3E}">
        <p14:creationId xmlns:p14="http://schemas.microsoft.com/office/powerpoint/2010/main" val="373446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81F9-6F9A-AF3C-4E9A-23F8740901C8}"/>
              </a:ext>
            </a:extLst>
          </p:cNvPr>
          <p:cNvSpPr>
            <a:spLocks noGrp="1"/>
          </p:cNvSpPr>
          <p:nvPr>
            <p:ph type="title"/>
          </p:nvPr>
        </p:nvSpPr>
        <p:spPr>
          <a:xfrm>
            <a:off x="850546" y="136151"/>
            <a:ext cx="10276552" cy="442913"/>
          </a:xfrm>
        </p:spPr>
        <p:txBody>
          <a:bodyPr>
            <a:normAutofit fontScale="90000"/>
          </a:bodyPr>
          <a:lstStyle/>
          <a:p>
            <a:r>
              <a:rPr lang="en-US" dirty="0"/>
              <a:t>Model Explainability</a:t>
            </a:r>
          </a:p>
        </p:txBody>
      </p:sp>
      <p:sp>
        <p:nvSpPr>
          <p:cNvPr id="3" name="Text Placeholder 2">
            <a:extLst>
              <a:ext uri="{FF2B5EF4-FFF2-40B4-BE49-F238E27FC236}">
                <a16:creationId xmlns:a16="http://schemas.microsoft.com/office/drawing/2014/main" id="{6B258DF2-CE43-EC9F-E2EF-BD005A743C3B}"/>
              </a:ext>
            </a:extLst>
          </p:cNvPr>
          <p:cNvSpPr>
            <a:spLocks noGrp="1"/>
          </p:cNvSpPr>
          <p:nvPr>
            <p:ph type="body" idx="1"/>
          </p:nvPr>
        </p:nvSpPr>
        <p:spPr>
          <a:xfrm>
            <a:off x="938213" y="579064"/>
            <a:ext cx="5157787" cy="442913"/>
          </a:xfrm>
        </p:spPr>
        <p:txBody>
          <a:bodyPr>
            <a:normAutofit lnSpcReduction="10000"/>
          </a:bodyPr>
          <a:lstStyle/>
          <a:p>
            <a:r>
              <a:rPr lang="en-US" dirty="0"/>
              <a:t>Overall Feature Importance</a:t>
            </a:r>
          </a:p>
        </p:txBody>
      </p:sp>
      <p:pic>
        <p:nvPicPr>
          <p:cNvPr id="8" name="Content Placeholder 7" descr="A graph with different colored lines&#10;&#10;Description automatically generated">
            <a:extLst>
              <a:ext uri="{FF2B5EF4-FFF2-40B4-BE49-F238E27FC236}">
                <a16:creationId xmlns:a16="http://schemas.microsoft.com/office/drawing/2014/main" id="{3784ACA6-7D47-17F6-ACED-0B9E58892A12}"/>
              </a:ext>
            </a:extLst>
          </p:cNvPr>
          <p:cNvPicPr>
            <a:picLocks noGrp="1" noChangeAspect="1"/>
          </p:cNvPicPr>
          <p:nvPr>
            <p:ph sz="half" idx="2"/>
          </p:nvPr>
        </p:nvPicPr>
        <p:blipFill>
          <a:blip r:embed="rId2"/>
          <a:stretch>
            <a:fillRect/>
          </a:stretch>
        </p:blipFill>
        <p:spPr>
          <a:xfrm>
            <a:off x="185738" y="1021977"/>
            <a:ext cx="5709841" cy="4198928"/>
          </a:xfrm>
        </p:spPr>
      </p:pic>
      <p:sp>
        <p:nvSpPr>
          <p:cNvPr id="5" name="Text Placeholder 4">
            <a:extLst>
              <a:ext uri="{FF2B5EF4-FFF2-40B4-BE49-F238E27FC236}">
                <a16:creationId xmlns:a16="http://schemas.microsoft.com/office/drawing/2014/main" id="{F5F169CD-494B-1B37-FCAD-C4313E267445}"/>
              </a:ext>
            </a:extLst>
          </p:cNvPr>
          <p:cNvSpPr>
            <a:spLocks noGrp="1"/>
          </p:cNvSpPr>
          <p:nvPr>
            <p:ph type="body" sz="quarter" idx="3"/>
          </p:nvPr>
        </p:nvSpPr>
        <p:spPr>
          <a:xfrm>
            <a:off x="6172200" y="579063"/>
            <a:ext cx="5696615" cy="442913"/>
          </a:xfrm>
        </p:spPr>
        <p:txBody>
          <a:bodyPr>
            <a:normAutofit lnSpcReduction="10000"/>
          </a:bodyPr>
          <a:lstStyle/>
          <a:p>
            <a:r>
              <a:rPr lang="en-US" dirty="0"/>
              <a:t>Single Shot prediction feature contribution</a:t>
            </a:r>
          </a:p>
        </p:txBody>
      </p:sp>
      <p:sp>
        <p:nvSpPr>
          <p:cNvPr id="11" name="TextBox 10">
            <a:extLst>
              <a:ext uri="{FF2B5EF4-FFF2-40B4-BE49-F238E27FC236}">
                <a16:creationId xmlns:a16="http://schemas.microsoft.com/office/drawing/2014/main" id="{B2E73F9F-5314-45C5-BE8D-AF5A8BBDF4A9}"/>
              </a:ext>
            </a:extLst>
          </p:cNvPr>
          <p:cNvSpPr txBox="1"/>
          <p:nvPr/>
        </p:nvSpPr>
        <p:spPr>
          <a:xfrm>
            <a:off x="78161" y="5534561"/>
            <a:ext cx="6860521" cy="1169551"/>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tx2"/>
                </a:solidFill>
                <a:latin typeface="+mj-lt"/>
              </a:rPr>
              <a:t>Top 3 Predictive Features</a:t>
            </a:r>
            <a:r>
              <a:rPr lang="en-GB" sz="1400" dirty="0">
                <a:solidFill>
                  <a:schemeClr val="tx2"/>
                </a:solidFill>
                <a:latin typeface="+mj-lt"/>
              </a:rPr>
              <a:t>: Shot angle, number of intervening opponents, and body part.</a:t>
            </a:r>
          </a:p>
          <a:p>
            <a:pPr marL="285750" indent="-285750">
              <a:buFont typeface="Arial" panose="020B0604020202020204" pitchFamily="34" charset="0"/>
              <a:buChar char="•"/>
            </a:pPr>
            <a:r>
              <a:rPr lang="en-GB" sz="1400" b="1" dirty="0">
                <a:solidFill>
                  <a:schemeClr val="tx2"/>
                </a:solidFill>
                <a:latin typeface="+mj-lt"/>
              </a:rPr>
              <a:t>Shot Angle</a:t>
            </a:r>
            <a:r>
              <a:rPr lang="en-GB" sz="1400" dirty="0">
                <a:solidFill>
                  <a:schemeClr val="tx2"/>
                </a:solidFill>
                <a:latin typeface="+mj-lt"/>
              </a:rPr>
              <a:t>: Lower shot angles reduce the probability of scoring, while higher shot angles increase it.</a:t>
            </a:r>
          </a:p>
          <a:p>
            <a:pPr marL="285750" indent="-285750">
              <a:buFont typeface="Arial" panose="020B0604020202020204" pitchFamily="34" charset="0"/>
              <a:buChar char="•"/>
            </a:pPr>
            <a:r>
              <a:rPr lang="en-GB" sz="1400" b="1" dirty="0">
                <a:solidFill>
                  <a:schemeClr val="tx2"/>
                </a:solidFill>
                <a:latin typeface="+mj-lt"/>
              </a:rPr>
              <a:t>Intervening Opponents</a:t>
            </a:r>
            <a:r>
              <a:rPr lang="en-GB" sz="1400" dirty="0">
                <a:solidFill>
                  <a:schemeClr val="tx2"/>
                </a:solidFill>
                <a:latin typeface="+mj-lt"/>
              </a:rPr>
              <a:t>: Fewer intervening opponents correlate with a higher probability of scoring.</a:t>
            </a:r>
            <a:endParaRPr lang="en-US" sz="1400" dirty="0">
              <a:solidFill>
                <a:schemeClr val="tx2"/>
              </a:solidFill>
              <a:latin typeface="+mj-lt"/>
            </a:endParaRPr>
          </a:p>
        </p:txBody>
      </p:sp>
      <p:sp>
        <p:nvSpPr>
          <p:cNvPr id="12" name="TextBox 11">
            <a:extLst>
              <a:ext uri="{FF2B5EF4-FFF2-40B4-BE49-F238E27FC236}">
                <a16:creationId xmlns:a16="http://schemas.microsoft.com/office/drawing/2014/main" id="{5029623D-7ADC-2749-DF32-079F8D1EF59E}"/>
              </a:ext>
            </a:extLst>
          </p:cNvPr>
          <p:cNvSpPr txBox="1"/>
          <p:nvPr/>
        </p:nvSpPr>
        <p:spPr>
          <a:xfrm>
            <a:off x="6938682" y="5319117"/>
            <a:ext cx="5175156"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tx2"/>
                </a:solidFill>
                <a:latin typeface="+mj-lt"/>
              </a:rPr>
              <a:t>The above example is a shot from the test data. As it can be seen that the high </a:t>
            </a:r>
            <a:r>
              <a:rPr lang="en-GB" sz="1400" dirty="0">
                <a:solidFill>
                  <a:schemeClr val="tx2"/>
                </a:solidFill>
                <a:latin typeface="+mj-lt"/>
              </a:rPr>
              <a:t>number of intervening opponents (e.g., 7) and low shot angle (e.g., 19.32) lower the probability of scoring chance.</a:t>
            </a:r>
          </a:p>
          <a:p>
            <a:pPr marL="285750" indent="-285750" algn="just">
              <a:buFont typeface="Arial" panose="020B0604020202020204" pitchFamily="34" charset="0"/>
              <a:buChar char="•"/>
            </a:pPr>
            <a:r>
              <a:rPr lang="en-GB" sz="1400" dirty="0">
                <a:solidFill>
                  <a:schemeClr val="tx2"/>
                </a:solidFill>
                <a:latin typeface="+mj-lt"/>
              </a:rPr>
              <a:t>F(x) and E[f(x)] represent log-odds. Below they are converted to probability and multiplied with 100. The baseline is 10.62% and the scoring chance predicted 3.35%.</a:t>
            </a:r>
            <a:endParaRPr lang="en-US" sz="1400" dirty="0">
              <a:solidFill>
                <a:schemeClr val="tx2"/>
              </a:solidFill>
              <a:latin typeface="+mj-lt"/>
            </a:endParaRPr>
          </a:p>
        </p:txBody>
      </p:sp>
      <p:pic>
        <p:nvPicPr>
          <p:cNvPr id="20" name="Content Placeholder 19" descr="A graph with numbers and a graph&#10;&#10;Description automatically generated">
            <a:extLst>
              <a:ext uri="{FF2B5EF4-FFF2-40B4-BE49-F238E27FC236}">
                <a16:creationId xmlns:a16="http://schemas.microsoft.com/office/drawing/2014/main" id="{B0287298-0390-4651-035E-B5195433314F}"/>
              </a:ext>
            </a:extLst>
          </p:cNvPr>
          <p:cNvPicPr>
            <a:picLocks noGrp="1" noChangeAspect="1"/>
          </p:cNvPicPr>
          <p:nvPr>
            <p:ph sz="quarter" idx="4"/>
          </p:nvPr>
        </p:nvPicPr>
        <p:blipFill>
          <a:blip r:embed="rId3"/>
          <a:stretch>
            <a:fillRect/>
          </a:stretch>
        </p:blipFill>
        <p:spPr>
          <a:xfrm>
            <a:off x="6234465" y="1021977"/>
            <a:ext cx="5634349" cy="4198928"/>
          </a:xfrm>
        </p:spPr>
      </p:pic>
    </p:spTree>
    <p:extLst>
      <p:ext uri="{BB962C8B-B14F-4D97-AF65-F5344CB8AC3E}">
        <p14:creationId xmlns:p14="http://schemas.microsoft.com/office/powerpoint/2010/main" val="4290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5F65E-B097-C634-F204-010BE10A7DA6}"/>
              </a:ext>
            </a:extLst>
          </p:cNvPr>
          <p:cNvSpPr>
            <a:spLocks noGrp="1"/>
          </p:cNvSpPr>
          <p:nvPr>
            <p:ph type="title"/>
          </p:nvPr>
        </p:nvSpPr>
        <p:spPr>
          <a:xfrm>
            <a:off x="8134350" y="128588"/>
            <a:ext cx="3390899" cy="794826"/>
          </a:xfrm>
        </p:spPr>
        <p:txBody>
          <a:bodyPr vert="horz" lIns="91440" tIns="45720" rIns="91440" bIns="45720" rtlCol="0" anchor="b">
            <a:normAutofit/>
          </a:bodyPr>
          <a:lstStyle/>
          <a:p>
            <a:pPr algn="ctr"/>
            <a:r>
              <a:rPr lang="en-US" sz="2400" kern="1200" cap="all" spc="300" baseline="0" dirty="0">
                <a:solidFill>
                  <a:schemeClr val="tx2"/>
                </a:solidFill>
                <a:latin typeface="+mj-lt"/>
                <a:ea typeface="+mj-ea"/>
                <a:cs typeface="+mj-cs"/>
              </a:rPr>
              <a:t>Test set Prediction</a:t>
            </a:r>
          </a:p>
        </p:txBody>
      </p:sp>
      <p:pic>
        <p:nvPicPr>
          <p:cNvPr id="8" name="Picture Placeholder 7" descr="A screenshot of a game&#10;&#10;Description automatically generated">
            <a:extLst>
              <a:ext uri="{FF2B5EF4-FFF2-40B4-BE49-F238E27FC236}">
                <a16:creationId xmlns:a16="http://schemas.microsoft.com/office/drawing/2014/main" id="{FFEAA719-2859-387D-E2C7-AFDD5B8F72B1}"/>
              </a:ext>
            </a:extLst>
          </p:cNvPr>
          <p:cNvPicPr>
            <a:picLocks noGrp="1" noChangeAspect="1"/>
          </p:cNvPicPr>
          <p:nvPr>
            <p:ph type="pic" idx="1"/>
          </p:nvPr>
        </p:nvPicPr>
        <p:blipFill>
          <a:blip r:embed="rId2"/>
          <a:srcRect l="3063" r="3063"/>
          <a:stretch>
            <a:fillRect/>
          </a:stretch>
        </p:blipFill>
        <p:spPr>
          <a:xfrm>
            <a:off x="114300" y="128588"/>
            <a:ext cx="7186613" cy="6615112"/>
          </a:xfrm>
          <a:prstGeom prst="rect">
            <a:avLst/>
          </a:prstGeom>
        </p:spPr>
      </p:pic>
      <p:sp>
        <p:nvSpPr>
          <p:cNvPr id="4" name="Text Placeholder 3">
            <a:extLst>
              <a:ext uri="{FF2B5EF4-FFF2-40B4-BE49-F238E27FC236}">
                <a16:creationId xmlns:a16="http://schemas.microsoft.com/office/drawing/2014/main" id="{2528C963-200B-08EB-A1D6-FB8B8674748E}"/>
              </a:ext>
            </a:extLst>
          </p:cNvPr>
          <p:cNvSpPr>
            <a:spLocks noGrp="1"/>
          </p:cNvSpPr>
          <p:nvPr>
            <p:ph type="body" sz="half" idx="2"/>
          </p:nvPr>
        </p:nvSpPr>
        <p:spPr>
          <a:xfrm>
            <a:off x="7615239" y="923414"/>
            <a:ext cx="4462462" cy="5820286"/>
          </a:xfrm>
        </p:spPr>
        <p:txBody>
          <a:bodyPr vert="horz" lIns="91440" tIns="45720" rIns="91440" bIns="45720" rtlCol="0">
            <a:noAutofit/>
          </a:bodyPr>
          <a:lstStyle/>
          <a:p>
            <a:pPr marL="285750" indent="-285750" algn="just">
              <a:buFont typeface="Arial" panose="020B0604020202020204" pitchFamily="34" charset="0"/>
              <a:buChar char="•"/>
            </a:pPr>
            <a:r>
              <a:rPr lang="en-GB" sz="1200" b="1" i="0" u="none" strike="noStrike" dirty="0">
                <a:solidFill>
                  <a:srgbClr val="000000"/>
                </a:solidFill>
                <a:effectLst/>
              </a:rPr>
              <a:t>High Accuracy Zones:</a:t>
            </a:r>
            <a:endParaRPr lang="en-GB" sz="1200" b="0" i="0" u="none" strike="noStrike" dirty="0">
              <a:solidFill>
                <a:srgbClr val="000000"/>
              </a:solidFill>
              <a:effectLst/>
            </a:endParaRPr>
          </a:p>
          <a:p>
            <a:pPr marL="285750" indent="-285750" algn="just">
              <a:buFont typeface="Wingdings" pitchFamily="2" charset="2"/>
              <a:buChar char="Ø"/>
            </a:pPr>
            <a:r>
              <a:rPr lang="en-GB" sz="1200" b="1" i="0" u="none" strike="noStrike" dirty="0">
                <a:solidFill>
                  <a:srgbClr val="000000"/>
                </a:solidFill>
                <a:effectLst/>
              </a:rPr>
              <a:t>Zone 1:</a:t>
            </a:r>
            <a:r>
              <a:rPr lang="en-GB" sz="1200" b="0" i="0" u="none" strike="noStrike" dirty="0">
                <a:solidFill>
                  <a:srgbClr val="000000"/>
                </a:solidFill>
                <a:effectLst/>
              </a:rPr>
              <a:t> Predicted </a:t>
            </a:r>
            <a:r>
              <a:rPr lang="en-GB" sz="1200" b="0" i="0" u="none" strike="noStrike" dirty="0" err="1">
                <a:solidFill>
                  <a:srgbClr val="000000"/>
                </a:solidFill>
                <a:effectLst/>
              </a:rPr>
              <a:t>xG</a:t>
            </a:r>
            <a:r>
              <a:rPr lang="en-GB" sz="1200" b="0" i="0" u="none" strike="noStrike" dirty="0">
                <a:solidFill>
                  <a:srgbClr val="000000"/>
                </a:solidFill>
                <a:effectLst/>
              </a:rPr>
              <a:t> (28.62) closely matches actual goals (31), indicating high model accuracy in this critical scoring area.</a:t>
            </a:r>
          </a:p>
          <a:p>
            <a:pPr marL="285750" indent="-285750" algn="just">
              <a:buFont typeface="Wingdings" pitchFamily="2" charset="2"/>
              <a:buChar char="Ø"/>
            </a:pPr>
            <a:r>
              <a:rPr lang="en-GB" sz="1200" b="1" i="0" u="none" strike="noStrike" dirty="0">
                <a:solidFill>
                  <a:srgbClr val="000000"/>
                </a:solidFill>
                <a:effectLst/>
              </a:rPr>
              <a:t>Zone 3 &amp; Zone 11:</a:t>
            </a:r>
            <a:r>
              <a:rPr lang="en-GB" sz="1200" b="0" i="0" u="none" strike="noStrike" dirty="0">
                <a:solidFill>
                  <a:srgbClr val="000000"/>
                </a:solidFill>
                <a:effectLst/>
              </a:rPr>
              <a:t> Predicted </a:t>
            </a:r>
            <a:r>
              <a:rPr lang="en-GB" sz="1200" b="0" i="0" u="none" strike="noStrike" dirty="0" err="1">
                <a:solidFill>
                  <a:srgbClr val="000000"/>
                </a:solidFill>
                <a:effectLst/>
              </a:rPr>
              <a:t>xG</a:t>
            </a:r>
            <a:r>
              <a:rPr lang="en-GB" sz="1200" b="0" i="0" u="none" strike="noStrike" dirty="0">
                <a:solidFill>
                  <a:srgbClr val="000000"/>
                </a:solidFill>
                <a:effectLst/>
              </a:rPr>
              <a:t> (5.03, 5.73) aligns well with actual goals (5, 7), reflecting good calibration.</a:t>
            </a:r>
          </a:p>
          <a:p>
            <a:pPr marL="285750" indent="-285750" algn="just">
              <a:buFont typeface="Arial" panose="020B0604020202020204" pitchFamily="34" charset="0"/>
              <a:buChar char="•"/>
            </a:pPr>
            <a:r>
              <a:rPr lang="en-GB" sz="1200" b="1" i="0" u="none" strike="noStrike" dirty="0">
                <a:solidFill>
                  <a:srgbClr val="000000"/>
                </a:solidFill>
                <a:effectLst/>
              </a:rPr>
              <a:t>Overestimated Zones:</a:t>
            </a:r>
            <a:endParaRPr lang="en-GB" sz="1200" b="0" i="0" u="none" strike="noStrike" dirty="0">
              <a:solidFill>
                <a:srgbClr val="000000"/>
              </a:solidFill>
              <a:effectLst/>
            </a:endParaRPr>
          </a:p>
          <a:p>
            <a:pPr marL="285750" indent="-285750" algn="just">
              <a:buFont typeface="Wingdings" pitchFamily="2" charset="2"/>
              <a:buChar char="Ø"/>
            </a:pPr>
            <a:r>
              <a:rPr lang="en-GB" sz="1200" b="1" i="0" u="none" strike="noStrike" dirty="0">
                <a:solidFill>
                  <a:srgbClr val="000000"/>
                </a:solidFill>
                <a:effectLst/>
              </a:rPr>
              <a:t>Zone 2 &amp; Zone 9:</a:t>
            </a:r>
            <a:r>
              <a:rPr lang="en-GB" sz="1200" b="0" i="0" u="none" strike="noStrike" dirty="0">
                <a:solidFill>
                  <a:srgbClr val="000000"/>
                </a:solidFill>
                <a:effectLst/>
              </a:rPr>
              <a:t> Predicted </a:t>
            </a:r>
            <a:r>
              <a:rPr lang="en-GB" sz="1200" b="0" i="0" u="none" strike="noStrike" dirty="0" err="1">
                <a:solidFill>
                  <a:srgbClr val="000000"/>
                </a:solidFill>
                <a:effectLst/>
              </a:rPr>
              <a:t>xG</a:t>
            </a:r>
            <a:r>
              <a:rPr lang="en-GB" sz="1200" b="0" i="0" u="none" strike="noStrike" dirty="0">
                <a:solidFill>
                  <a:srgbClr val="000000"/>
                </a:solidFill>
                <a:effectLst/>
              </a:rPr>
              <a:t> (4.08, 1.93) overestimates actual goals (3, 1), suggesting the model expects more goals than observed.</a:t>
            </a:r>
          </a:p>
          <a:p>
            <a:pPr marL="285750" indent="-285750" algn="just">
              <a:buFont typeface="Wingdings" pitchFamily="2" charset="2"/>
              <a:buChar char="Ø"/>
            </a:pPr>
            <a:r>
              <a:rPr lang="en-GB" sz="1200" b="1" i="0" u="none" strike="noStrike" dirty="0">
                <a:solidFill>
                  <a:srgbClr val="000000"/>
                </a:solidFill>
                <a:effectLst/>
              </a:rPr>
              <a:t>Zone 6:</a:t>
            </a:r>
            <a:r>
              <a:rPr lang="en-GB" sz="1200" b="0" i="0" u="none" strike="noStrike" dirty="0">
                <a:solidFill>
                  <a:srgbClr val="000000"/>
                </a:solidFill>
                <a:effectLst/>
              </a:rPr>
              <a:t> Significant overestimation with predicted </a:t>
            </a:r>
            <a:r>
              <a:rPr lang="en-GB" sz="1200" b="0" i="0" u="none" strike="noStrike" dirty="0" err="1">
                <a:solidFill>
                  <a:srgbClr val="000000"/>
                </a:solidFill>
                <a:effectLst/>
              </a:rPr>
              <a:t>xG</a:t>
            </a:r>
            <a:r>
              <a:rPr lang="en-GB" sz="1200" b="0" i="0" u="none" strike="noStrike" dirty="0">
                <a:solidFill>
                  <a:srgbClr val="000000"/>
                </a:solidFill>
                <a:effectLst/>
              </a:rPr>
              <a:t> (24.66) compared to actual goals (19).</a:t>
            </a:r>
          </a:p>
          <a:p>
            <a:pPr marL="285750" indent="-285750" algn="just">
              <a:buFont typeface="Arial" panose="020B0604020202020204" pitchFamily="34" charset="0"/>
              <a:buChar char="•"/>
            </a:pPr>
            <a:r>
              <a:rPr lang="en-GB" sz="1200" b="1" i="0" u="none" strike="noStrike" dirty="0">
                <a:solidFill>
                  <a:srgbClr val="000000"/>
                </a:solidFill>
                <a:effectLst/>
              </a:rPr>
              <a:t>Underestimated Zones:</a:t>
            </a:r>
            <a:endParaRPr lang="en-GB" sz="1200" b="0" i="0" u="none" strike="noStrike" dirty="0">
              <a:solidFill>
                <a:srgbClr val="000000"/>
              </a:solidFill>
              <a:effectLst/>
            </a:endParaRPr>
          </a:p>
          <a:p>
            <a:pPr marL="285750" indent="-285750" algn="just">
              <a:buFont typeface="Wingdings" pitchFamily="2" charset="2"/>
              <a:buChar char="Ø"/>
            </a:pPr>
            <a:r>
              <a:rPr lang="en-GB" sz="1200" b="1" i="0" u="none" strike="noStrike" dirty="0">
                <a:solidFill>
                  <a:srgbClr val="000000"/>
                </a:solidFill>
                <a:effectLst/>
              </a:rPr>
              <a:t>Zone 12 &amp; Zone 16:</a:t>
            </a:r>
            <a:r>
              <a:rPr lang="en-GB" sz="1200" b="0" i="0" u="none" strike="noStrike" dirty="0">
                <a:solidFill>
                  <a:srgbClr val="000000"/>
                </a:solidFill>
                <a:effectLst/>
              </a:rPr>
              <a:t> Predicted </a:t>
            </a:r>
            <a:r>
              <a:rPr lang="en-GB" sz="1200" b="0" i="0" u="none" strike="noStrike" dirty="0" err="1">
                <a:solidFill>
                  <a:srgbClr val="000000"/>
                </a:solidFill>
                <a:effectLst/>
              </a:rPr>
              <a:t>xG</a:t>
            </a:r>
            <a:r>
              <a:rPr lang="en-GB" sz="1200" b="0" i="0" u="none" strike="noStrike" dirty="0">
                <a:solidFill>
                  <a:srgbClr val="000000"/>
                </a:solidFill>
                <a:effectLst/>
              </a:rPr>
              <a:t> (4.91, 3.88) underestimates actual goals (8, 5), indicating conservative scoring estimates by the model.</a:t>
            </a:r>
          </a:p>
          <a:p>
            <a:pPr marL="285750" indent="-285750" algn="just">
              <a:buFont typeface="Arial" panose="020B0604020202020204" pitchFamily="34" charset="0"/>
              <a:buChar char="•"/>
            </a:pPr>
            <a:r>
              <a:rPr lang="en-GB" sz="1200" b="1" i="0" u="none" strike="noStrike" dirty="0">
                <a:solidFill>
                  <a:srgbClr val="000000"/>
                </a:solidFill>
                <a:effectLst/>
              </a:rPr>
              <a:t>Zero Goals Zones:</a:t>
            </a:r>
            <a:endParaRPr lang="en-GB" sz="1200" b="0" i="0" u="none" strike="noStrike" dirty="0">
              <a:solidFill>
                <a:srgbClr val="000000"/>
              </a:solidFill>
              <a:effectLst/>
            </a:endParaRPr>
          </a:p>
          <a:p>
            <a:pPr marL="285750" indent="-285750" algn="just">
              <a:buFont typeface="Wingdings" pitchFamily="2" charset="2"/>
              <a:buChar char="Ø"/>
            </a:pPr>
            <a:r>
              <a:rPr lang="en-GB" sz="1200" b="1" i="0" u="none" strike="noStrike" dirty="0">
                <a:solidFill>
                  <a:srgbClr val="000000"/>
                </a:solidFill>
                <a:effectLst/>
              </a:rPr>
              <a:t>Zones 4, 5, 13, 14, 15, 18, 19, 20, 21:</a:t>
            </a:r>
            <a:r>
              <a:rPr lang="en-GB" sz="1200" b="0" i="0" u="none" strike="noStrike" dirty="0">
                <a:solidFill>
                  <a:srgbClr val="000000"/>
                </a:solidFill>
                <a:effectLst/>
              </a:rPr>
              <a:t> Predicted </a:t>
            </a:r>
            <a:r>
              <a:rPr lang="en-GB" sz="1200" b="0" i="0" u="none" strike="noStrike" dirty="0" err="1">
                <a:solidFill>
                  <a:srgbClr val="000000"/>
                </a:solidFill>
                <a:effectLst/>
              </a:rPr>
              <a:t>xG</a:t>
            </a:r>
            <a:r>
              <a:rPr lang="en-GB" sz="1200" b="0" i="0" u="none" strike="noStrike" dirty="0">
                <a:solidFill>
                  <a:srgbClr val="000000"/>
                </a:solidFill>
                <a:effectLst/>
              </a:rPr>
              <a:t> values range from 0.18 to 1.04, but no goals were scored, indicating overestimation or strong defensive performance.</a:t>
            </a:r>
          </a:p>
          <a:p>
            <a:pPr marL="285750" indent="-285750" algn="just">
              <a:buFont typeface="Arial" panose="020B0604020202020204" pitchFamily="34" charset="0"/>
              <a:buChar char="•"/>
            </a:pPr>
            <a:r>
              <a:rPr lang="en-GB" sz="1200" b="1" i="0" u="none" strike="noStrike" dirty="0">
                <a:solidFill>
                  <a:srgbClr val="000000"/>
                </a:solidFill>
                <a:effectLst/>
              </a:rPr>
              <a:t>Concentration of Shots:</a:t>
            </a:r>
            <a:endParaRPr lang="en-GB" sz="1200" b="0" i="0" u="none" strike="noStrike" dirty="0">
              <a:solidFill>
                <a:srgbClr val="000000"/>
              </a:solidFill>
              <a:effectLst/>
            </a:endParaRPr>
          </a:p>
          <a:p>
            <a:pPr marL="285750" indent="-285750" algn="just">
              <a:buFont typeface="Wingdings" pitchFamily="2" charset="2"/>
              <a:buChar char="Ø"/>
            </a:pPr>
            <a:r>
              <a:rPr lang="en-GB" sz="1200" b="1" i="0" u="none" strike="noStrike" dirty="0">
                <a:solidFill>
                  <a:srgbClr val="000000"/>
                </a:solidFill>
                <a:effectLst/>
              </a:rPr>
              <a:t>Zone 6 &amp; Zone 7:</a:t>
            </a:r>
            <a:r>
              <a:rPr lang="en-GB" sz="1200" b="0" i="0" u="none" strike="noStrike" dirty="0">
                <a:solidFill>
                  <a:srgbClr val="000000"/>
                </a:solidFill>
                <a:effectLst/>
              </a:rPr>
              <a:t> High volume of shots (131, 93) with significant actual goals (19, 16) and high predicted </a:t>
            </a:r>
            <a:r>
              <a:rPr lang="en-GB" sz="1200" b="0" i="0" u="none" strike="noStrike" dirty="0" err="1">
                <a:solidFill>
                  <a:srgbClr val="000000"/>
                </a:solidFill>
                <a:effectLst/>
              </a:rPr>
              <a:t>xG</a:t>
            </a:r>
            <a:r>
              <a:rPr lang="en-GB" sz="1200" b="0" i="0" u="none" strike="noStrike" dirty="0">
                <a:solidFill>
                  <a:srgbClr val="000000"/>
                </a:solidFill>
                <a:effectLst/>
              </a:rPr>
              <a:t> (24.66, 15.34), suggesting these are crucial scoring zones.</a:t>
            </a:r>
          </a:p>
          <a:p>
            <a:pPr indent="-228600" algn="just">
              <a:buFont typeface="Arial" panose="020B0604020202020204" pitchFamily="34" charset="0"/>
              <a:buChar char="•"/>
            </a:pPr>
            <a:endParaRPr lang="en-US" sz="1200" dirty="0"/>
          </a:p>
        </p:txBody>
      </p:sp>
    </p:spTree>
    <p:extLst>
      <p:ext uri="{BB962C8B-B14F-4D97-AF65-F5344CB8AC3E}">
        <p14:creationId xmlns:p14="http://schemas.microsoft.com/office/powerpoint/2010/main" val="204406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6F12E-B513-36C5-6622-5C54518308DA}"/>
              </a:ext>
            </a:extLst>
          </p:cNvPr>
          <p:cNvSpPr>
            <a:spLocks noGrp="1"/>
          </p:cNvSpPr>
          <p:nvPr>
            <p:ph type="title"/>
          </p:nvPr>
        </p:nvSpPr>
        <p:spPr>
          <a:xfrm>
            <a:off x="698528" y="239150"/>
            <a:ext cx="5397472" cy="836615"/>
          </a:xfrm>
        </p:spPr>
        <p:txBody>
          <a:bodyPr vert="horz" lIns="91440" tIns="45720" rIns="91440" bIns="45720" rtlCol="0" anchor="b">
            <a:normAutofit/>
          </a:bodyPr>
          <a:lstStyle/>
          <a:p>
            <a:pPr algn="ctr"/>
            <a:r>
              <a:rPr lang="en-US" sz="2700" kern="1200" cap="all" spc="300" baseline="0" dirty="0">
                <a:solidFill>
                  <a:schemeClr val="tx2"/>
                </a:solidFill>
                <a:latin typeface="+mj-lt"/>
                <a:ea typeface="+mj-ea"/>
                <a:cs typeface="+mj-cs"/>
              </a:rPr>
              <a:t>Additional Insights with Cross-validation </a:t>
            </a:r>
          </a:p>
        </p:txBody>
      </p:sp>
      <p:sp>
        <p:nvSpPr>
          <p:cNvPr id="4" name="Text Placeholder 3">
            <a:extLst>
              <a:ext uri="{FF2B5EF4-FFF2-40B4-BE49-F238E27FC236}">
                <a16:creationId xmlns:a16="http://schemas.microsoft.com/office/drawing/2014/main" id="{D3F52185-4BC2-ABA9-17D8-A3110C1F1F08}"/>
              </a:ext>
            </a:extLst>
          </p:cNvPr>
          <p:cNvSpPr>
            <a:spLocks noGrp="1"/>
          </p:cNvSpPr>
          <p:nvPr>
            <p:ph type="body" sz="half" idx="2"/>
          </p:nvPr>
        </p:nvSpPr>
        <p:spPr>
          <a:xfrm>
            <a:off x="96819" y="1314916"/>
            <a:ext cx="6519134" cy="5451644"/>
          </a:xfrm>
        </p:spPr>
        <p:txBody>
          <a:bodyPr vert="horz" lIns="91440" tIns="45720" rIns="91440" bIns="45720" rtlCol="0">
            <a:normAutofit/>
          </a:bodyPr>
          <a:lstStyle/>
          <a:p>
            <a:pPr marL="285750" indent="-228600" algn="just">
              <a:lnSpc>
                <a:spcPct val="90000"/>
              </a:lnSpc>
              <a:buFont typeface="Arial" panose="020B0604020202020204" pitchFamily="34" charset="0"/>
              <a:buChar char="•"/>
            </a:pPr>
            <a:r>
              <a:rPr lang="en-US" sz="1400" dirty="0"/>
              <a:t>So far, we have analyzed the xG model on a fixed subset to evaluate different machine learning models and their effectiveness in predicting expected goals (xG). However, it is equally important to test the model on various subsets of the data to ensure its robustness.</a:t>
            </a:r>
          </a:p>
          <a:p>
            <a:pPr marL="285750" indent="-228600" algn="just">
              <a:lnSpc>
                <a:spcPct val="90000"/>
              </a:lnSpc>
              <a:buFont typeface="Arial" panose="020B0604020202020204" pitchFamily="34" charset="0"/>
              <a:buChar char="•"/>
            </a:pPr>
            <a:r>
              <a:rPr lang="en-US" sz="1400" dirty="0"/>
              <a:t>To achieve this, I manually created 10 subsets (i.e., folds) of the data and evaluated the machine learning models using 10-fold cross-validation. The table below presents the average results for RMSE, Brier score, and AUC.</a:t>
            </a:r>
          </a:p>
          <a:p>
            <a:pPr marL="285750" indent="-228600" algn="just">
              <a:lnSpc>
                <a:spcPct val="90000"/>
              </a:lnSpc>
              <a:buFont typeface="Arial" panose="020B0604020202020204" pitchFamily="34" charset="0"/>
              <a:buChar char="•"/>
            </a:pPr>
            <a:r>
              <a:rPr lang="en-US" sz="1400" b="1" i="0" u="none" strike="noStrike" dirty="0">
                <a:effectLst/>
              </a:rPr>
              <a:t>Key Findings:</a:t>
            </a:r>
            <a:endParaRPr lang="en-US" sz="1400" b="0" i="0" u="none" strike="noStrike" dirty="0">
              <a:effectLst/>
            </a:endParaRPr>
          </a:p>
          <a:p>
            <a:pPr marL="285750" indent="-228600" algn="just">
              <a:lnSpc>
                <a:spcPct val="90000"/>
              </a:lnSpc>
              <a:buFont typeface="Arial" panose="020B0604020202020204" pitchFamily="34" charset="0"/>
              <a:buChar char="•"/>
            </a:pPr>
            <a:r>
              <a:rPr lang="en-US" sz="1400" b="1" i="0" u="none" strike="noStrike" dirty="0">
                <a:effectLst/>
              </a:rPr>
              <a:t>Cost-sensitive ANN:</a:t>
            </a:r>
            <a:r>
              <a:rPr lang="en-US" sz="1400" b="0" i="0" u="none" strike="noStrike" dirty="0">
                <a:effectLst/>
              </a:rPr>
              <a:t> This model achieved the lowest RMSE of 0.285, the lowest Brier score of 0.082, and a better AUC of 0.61 compared to other models.</a:t>
            </a:r>
          </a:p>
          <a:p>
            <a:pPr marL="285750" indent="-228600" algn="just">
              <a:lnSpc>
                <a:spcPct val="90000"/>
              </a:lnSpc>
              <a:buFont typeface="Arial" panose="020B0604020202020204" pitchFamily="34" charset="0"/>
              <a:buChar char="•"/>
            </a:pPr>
            <a:r>
              <a:rPr lang="en-US" sz="1400" b="1" i="0" u="none" strike="noStrike" dirty="0">
                <a:effectLst/>
              </a:rPr>
              <a:t>Data Utilized:</a:t>
            </a:r>
            <a:r>
              <a:rPr lang="en-US" sz="1400" b="0" i="0" u="none" strike="noStrike" dirty="0">
                <a:effectLst/>
              </a:rPr>
              <a:t> The model was trained using only 10,269 open-play shots.</a:t>
            </a:r>
          </a:p>
          <a:p>
            <a:pPr marL="285750" indent="-228600" algn="just">
              <a:lnSpc>
                <a:spcPct val="90000"/>
              </a:lnSpc>
              <a:buFont typeface="Arial" panose="020B0604020202020204" pitchFamily="34" charset="0"/>
              <a:buChar char="•"/>
            </a:pPr>
            <a:r>
              <a:rPr lang="en-US" sz="1400" b="1" i="0" u="none" strike="noStrike" dirty="0">
                <a:effectLst/>
              </a:rPr>
              <a:t>Future Directions:</a:t>
            </a:r>
            <a:endParaRPr lang="en-US" sz="1400" b="0" i="0" u="none" strike="noStrike" dirty="0">
              <a:effectLst/>
            </a:endParaRPr>
          </a:p>
          <a:p>
            <a:pPr marL="285750" indent="-228600" algn="just">
              <a:lnSpc>
                <a:spcPct val="90000"/>
              </a:lnSpc>
              <a:buFont typeface="Arial" panose="020B0604020202020204" pitchFamily="34" charset="0"/>
              <a:buChar char="•"/>
            </a:pPr>
            <a:r>
              <a:rPr lang="en-US" sz="1400" b="1" i="0" u="none" strike="noStrike" dirty="0">
                <a:effectLst/>
              </a:rPr>
              <a:t>Improving Model Performance:</a:t>
            </a:r>
            <a:r>
              <a:rPr lang="en-US" sz="1400" b="0" i="0" u="none" strike="noStrike" dirty="0">
                <a:effectLst/>
              </a:rPr>
              <a:t> Achieving better AUC scores (e.g., greater than 0.70), RMSE scores less than 0.28, and Brier scores less than 0.082 is possible with more extensive shot data. Increasing the dataset size to approximately one million shots can significantly enhance model performance and reliability.</a:t>
            </a:r>
          </a:p>
          <a:p>
            <a:pPr marL="285750" indent="-228600" algn="just">
              <a:lnSpc>
                <a:spcPct val="90000"/>
              </a:lnSpc>
              <a:buFont typeface="Arial" panose="020B0604020202020204" pitchFamily="34" charset="0"/>
              <a:buChar char="•"/>
            </a:pPr>
            <a:r>
              <a:rPr lang="en-US" sz="1400" dirty="0"/>
              <a:t>Please refer to “Task 1 - </a:t>
            </a:r>
            <a:r>
              <a:rPr lang="en-US" sz="1400" dirty="0" err="1"/>
              <a:t>xG</a:t>
            </a:r>
            <a:r>
              <a:rPr lang="en-US" sz="1400" dirty="0"/>
              <a:t> - (</a:t>
            </a:r>
            <a:r>
              <a:rPr lang="en-US" sz="1400" dirty="0" err="1"/>
              <a:t>XGBoost</a:t>
            </a:r>
            <a:r>
              <a:rPr lang="en-US" sz="1400" dirty="0"/>
              <a:t>) [Cross-Validation].</a:t>
            </a:r>
            <a:r>
              <a:rPr lang="en-US" sz="1400" dirty="0" err="1"/>
              <a:t>ipynb</a:t>
            </a:r>
            <a:r>
              <a:rPr lang="en-US" sz="1400" dirty="0"/>
              <a:t>” and “Task 1 - </a:t>
            </a:r>
            <a:r>
              <a:rPr lang="en-US" sz="1400" dirty="0" err="1"/>
              <a:t>xG</a:t>
            </a:r>
            <a:r>
              <a:rPr lang="en-US" sz="1400" dirty="0"/>
              <a:t> - (ANN) [Cross-Validation].</a:t>
            </a:r>
            <a:r>
              <a:rPr lang="en-US" sz="1400" dirty="0" err="1"/>
              <a:t>ipynb</a:t>
            </a:r>
            <a:r>
              <a:rPr lang="en-US" sz="1400" dirty="0"/>
              <a:t>” for in-detail results and Visualization for each subset (i.e., Fold).</a:t>
            </a:r>
          </a:p>
          <a:p>
            <a:pPr marL="285750" indent="-228600" algn="just">
              <a:lnSpc>
                <a:spcPct val="90000"/>
              </a:lnSpc>
              <a:buFont typeface="Arial" panose="020B0604020202020204" pitchFamily="34" charset="0"/>
              <a:buChar char="•"/>
            </a:pPr>
            <a:r>
              <a:rPr lang="en-US" sz="1400" b="0" i="0" u="none" strike="noStrike" dirty="0">
                <a:effectLst/>
              </a:rPr>
              <a:t>The Model with “</a:t>
            </a:r>
            <a:r>
              <a:rPr lang="en-US" sz="1400" b="0" i="0" u="none" strike="noStrike" dirty="0" err="1">
                <a:effectLst/>
              </a:rPr>
              <a:t>XGBoost</a:t>
            </a:r>
            <a:r>
              <a:rPr lang="en-US" sz="1400" b="0" i="0" u="none" strike="noStrike" dirty="0">
                <a:effectLst/>
              </a:rPr>
              <a:t> without sampling” and “ANN Cost-sensitive” for prediction in Task -2.</a:t>
            </a:r>
          </a:p>
          <a:p>
            <a:pPr marL="285750" indent="-228600" algn="just">
              <a:lnSpc>
                <a:spcPct val="90000"/>
              </a:lnSpc>
              <a:buFont typeface="Arial" panose="020B0604020202020204" pitchFamily="34" charset="0"/>
              <a:buChar char="•"/>
            </a:pPr>
            <a:endParaRPr lang="en-US" sz="1400" b="0" i="0" u="none" strike="noStrike" dirty="0">
              <a:effectLst/>
            </a:endParaRPr>
          </a:p>
          <a:p>
            <a:pPr marL="285750" indent="-228600" algn="just">
              <a:lnSpc>
                <a:spcPct val="90000"/>
              </a:lnSpc>
              <a:buFont typeface="Arial" panose="020B0604020202020204" pitchFamily="34" charset="0"/>
              <a:buChar char="•"/>
            </a:pPr>
            <a:endParaRPr lang="en-US" sz="1400" b="0" i="0" u="none" strike="noStrike" dirty="0">
              <a:effectLst/>
            </a:endParaRPr>
          </a:p>
        </p:txBody>
      </p:sp>
      <p:graphicFrame>
        <p:nvGraphicFramePr>
          <p:cNvPr id="5" name="Content Placeholder 4">
            <a:extLst>
              <a:ext uri="{FF2B5EF4-FFF2-40B4-BE49-F238E27FC236}">
                <a16:creationId xmlns:a16="http://schemas.microsoft.com/office/drawing/2014/main" id="{B4059341-8896-C633-9320-61F637C4A663}"/>
              </a:ext>
            </a:extLst>
          </p:cNvPr>
          <p:cNvGraphicFramePr>
            <a:graphicFrameLocks noGrp="1"/>
          </p:cNvGraphicFramePr>
          <p:nvPr>
            <p:ph idx="1"/>
            <p:extLst>
              <p:ext uri="{D42A27DB-BD31-4B8C-83A1-F6EECF244321}">
                <p14:modId xmlns:p14="http://schemas.microsoft.com/office/powerpoint/2010/main" val="83312822"/>
              </p:ext>
            </p:extLst>
          </p:nvPr>
        </p:nvGraphicFramePr>
        <p:xfrm>
          <a:off x="6992472" y="387275"/>
          <a:ext cx="5023819" cy="4872602"/>
        </p:xfrm>
        <a:graphic>
          <a:graphicData uri="http://schemas.openxmlformats.org/drawingml/2006/table">
            <a:tbl>
              <a:tblPr firstRow="1" bandRow="1">
                <a:tableStyleId>{5C22544A-7EE6-4342-B048-85BDC9FD1C3A}</a:tableStyleId>
              </a:tblPr>
              <a:tblGrid>
                <a:gridCol w="1361439">
                  <a:extLst>
                    <a:ext uri="{9D8B030D-6E8A-4147-A177-3AD203B41FA5}">
                      <a16:colId xmlns:a16="http://schemas.microsoft.com/office/drawing/2014/main" val="2873531023"/>
                    </a:ext>
                  </a:extLst>
                </a:gridCol>
                <a:gridCol w="1206729">
                  <a:extLst>
                    <a:ext uri="{9D8B030D-6E8A-4147-A177-3AD203B41FA5}">
                      <a16:colId xmlns:a16="http://schemas.microsoft.com/office/drawing/2014/main" val="2220105645"/>
                    </a:ext>
                  </a:extLst>
                </a:gridCol>
                <a:gridCol w="1206729">
                  <a:extLst>
                    <a:ext uri="{9D8B030D-6E8A-4147-A177-3AD203B41FA5}">
                      <a16:colId xmlns:a16="http://schemas.microsoft.com/office/drawing/2014/main" val="1305960478"/>
                    </a:ext>
                  </a:extLst>
                </a:gridCol>
                <a:gridCol w="1248922">
                  <a:extLst>
                    <a:ext uri="{9D8B030D-6E8A-4147-A177-3AD203B41FA5}">
                      <a16:colId xmlns:a16="http://schemas.microsoft.com/office/drawing/2014/main" val="757648099"/>
                    </a:ext>
                  </a:extLst>
                </a:gridCol>
              </a:tblGrid>
              <a:tr h="1169714">
                <a:tc>
                  <a:txBody>
                    <a:bodyPr/>
                    <a:lstStyle/>
                    <a:p>
                      <a:r>
                        <a:rPr lang="en-US" sz="1600"/>
                        <a:t>Models</a:t>
                      </a:r>
                    </a:p>
                  </a:txBody>
                  <a:tcPr marL="81149" marR="81149" marT="40574" marB="40574"/>
                </a:tc>
                <a:tc>
                  <a:txBody>
                    <a:bodyPr/>
                    <a:lstStyle/>
                    <a:p>
                      <a:r>
                        <a:rPr lang="en-US" sz="1600"/>
                        <a:t>10-Fold RMSE</a:t>
                      </a:r>
                    </a:p>
                  </a:txBody>
                  <a:tcPr marL="81149" marR="81149" marT="40574" marB="4057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10-Fold AUC</a:t>
                      </a:r>
                    </a:p>
                    <a:p>
                      <a:endParaRPr lang="en-US" sz="1600" dirty="0"/>
                    </a:p>
                  </a:txBody>
                  <a:tcPr marL="81149" marR="81149" marT="40574" marB="4057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10-Fold BRIER SCORE</a:t>
                      </a:r>
                    </a:p>
                    <a:p>
                      <a:endParaRPr lang="en-US" sz="1600"/>
                    </a:p>
                  </a:txBody>
                  <a:tcPr marL="81149" marR="81149" marT="40574" marB="40574"/>
                </a:tc>
                <a:extLst>
                  <a:ext uri="{0D108BD9-81ED-4DB2-BD59-A6C34878D82A}">
                    <a16:rowId xmlns:a16="http://schemas.microsoft.com/office/drawing/2014/main" val="1543264966"/>
                  </a:ext>
                </a:extLst>
              </a:tr>
              <a:tr h="907838">
                <a:tc>
                  <a:txBody>
                    <a:bodyPr/>
                    <a:lstStyle/>
                    <a:p>
                      <a:r>
                        <a:rPr lang="en-US" sz="1600"/>
                        <a:t>XGBoost Without sampling</a:t>
                      </a:r>
                    </a:p>
                  </a:txBody>
                  <a:tcPr marL="81149" marR="81149" marT="40574" marB="40574"/>
                </a:tc>
                <a:tc>
                  <a:txBody>
                    <a:bodyPr/>
                    <a:lstStyle/>
                    <a:p>
                      <a:r>
                        <a:rPr lang="en-US" sz="1600"/>
                        <a:t>0.292</a:t>
                      </a:r>
                    </a:p>
                  </a:txBody>
                  <a:tcPr marL="81149" marR="81149" marT="40574" marB="40574"/>
                </a:tc>
                <a:tc>
                  <a:txBody>
                    <a:bodyPr/>
                    <a:lstStyle/>
                    <a:p>
                      <a:r>
                        <a:rPr lang="en-US" sz="1600"/>
                        <a:t>0.561</a:t>
                      </a:r>
                    </a:p>
                  </a:txBody>
                  <a:tcPr marL="81149" marR="81149" marT="40574" marB="40574"/>
                </a:tc>
                <a:tc>
                  <a:txBody>
                    <a:bodyPr/>
                    <a:lstStyle/>
                    <a:p>
                      <a:r>
                        <a:rPr lang="en-US" sz="1600"/>
                        <a:t>0.085</a:t>
                      </a:r>
                    </a:p>
                  </a:txBody>
                  <a:tcPr marL="81149" marR="81149" marT="40574" marB="40574"/>
                </a:tc>
                <a:extLst>
                  <a:ext uri="{0D108BD9-81ED-4DB2-BD59-A6C34878D82A}">
                    <a16:rowId xmlns:a16="http://schemas.microsoft.com/office/drawing/2014/main" val="2461326605"/>
                  </a:ext>
                </a:extLst>
              </a:tr>
              <a:tr h="7657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XGBoost Cost-sensitive</a:t>
                      </a:r>
                    </a:p>
                    <a:p>
                      <a:endParaRPr lang="en-US" sz="1600"/>
                    </a:p>
                  </a:txBody>
                  <a:tcPr marL="81149" marR="81149" marT="40574" marB="40574"/>
                </a:tc>
                <a:tc>
                  <a:txBody>
                    <a:bodyPr/>
                    <a:lstStyle/>
                    <a:p>
                      <a:r>
                        <a:rPr lang="en-US" sz="1600"/>
                        <a:t>0.293</a:t>
                      </a:r>
                    </a:p>
                  </a:txBody>
                  <a:tcPr marL="81149" marR="81149" marT="40574" marB="40574"/>
                </a:tc>
                <a:tc>
                  <a:txBody>
                    <a:bodyPr/>
                    <a:lstStyle/>
                    <a:p>
                      <a:r>
                        <a:rPr lang="en-US" sz="1600"/>
                        <a:t>0.572</a:t>
                      </a:r>
                    </a:p>
                  </a:txBody>
                  <a:tcPr marL="81149" marR="81149" marT="40574" marB="40574"/>
                </a:tc>
                <a:tc>
                  <a:txBody>
                    <a:bodyPr/>
                    <a:lstStyle/>
                    <a:p>
                      <a:r>
                        <a:rPr lang="en-US" sz="1600"/>
                        <a:t>0.086</a:t>
                      </a:r>
                    </a:p>
                  </a:txBody>
                  <a:tcPr marL="81149" marR="81149" marT="40574" marB="40574"/>
                </a:tc>
                <a:extLst>
                  <a:ext uri="{0D108BD9-81ED-4DB2-BD59-A6C34878D82A}">
                    <a16:rowId xmlns:a16="http://schemas.microsoft.com/office/drawing/2014/main" val="739256336"/>
                  </a:ext>
                </a:extLst>
              </a:tr>
              <a:tr h="7956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ANN Without sampling</a:t>
                      </a:r>
                    </a:p>
                    <a:p>
                      <a:endParaRPr lang="en-US" sz="1600"/>
                    </a:p>
                  </a:txBody>
                  <a:tcPr marL="81149" marR="81149" marT="40574" marB="40574"/>
                </a:tc>
                <a:tc>
                  <a:txBody>
                    <a:bodyPr/>
                    <a:lstStyle/>
                    <a:p>
                      <a:r>
                        <a:rPr lang="en-US" sz="1600"/>
                        <a:t>0.290</a:t>
                      </a:r>
                    </a:p>
                  </a:txBody>
                  <a:tcPr marL="81149" marR="81149" marT="40574" marB="40574"/>
                </a:tc>
                <a:tc>
                  <a:txBody>
                    <a:bodyPr/>
                    <a:lstStyle/>
                    <a:p>
                      <a:r>
                        <a:rPr lang="en-US" sz="1600"/>
                        <a:t>0.578</a:t>
                      </a:r>
                    </a:p>
                  </a:txBody>
                  <a:tcPr marL="81149" marR="81149" marT="40574" marB="40574"/>
                </a:tc>
                <a:tc>
                  <a:txBody>
                    <a:bodyPr/>
                    <a:lstStyle/>
                    <a:p>
                      <a:r>
                        <a:rPr lang="en-US" sz="1600"/>
                        <a:t>0.084</a:t>
                      </a:r>
                    </a:p>
                  </a:txBody>
                  <a:tcPr marL="81149" marR="81149" marT="40574" marB="40574"/>
                </a:tc>
                <a:extLst>
                  <a:ext uri="{0D108BD9-81ED-4DB2-BD59-A6C34878D82A}">
                    <a16:rowId xmlns:a16="http://schemas.microsoft.com/office/drawing/2014/main" val="1165482536"/>
                  </a:ext>
                </a:extLst>
              </a:tr>
              <a:tr h="1169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ANN Cost-sensitive</a:t>
                      </a:r>
                    </a:p>
                    <a:p>
                      <a:endParaRPr lang="en-US" sz="1600"/>
                    </a:p>
                  </a:txBody>
                  <a:tcPr marL="81149" marR="81149" marT="40574" marB="40574"/>
                </a:tc>
                <a:tc>
                  <a:txBody>
                    <a:bodyPr/>
                    <a:lstStyle/>
                    <a:p>
                      <a:r>
                        <a:rPr lang="en-US" sz="1600"/>
                        <a:t>0.286</a:t>
                      </a:r>
                    </a:p>
                  </a:txBody>
                  <a:tcPr marL="81149" marR="81149" marT="40574" marB="40574"/>
                </a:tc>
                <a:tc>
                  <a:txBody>
                    <a:bodyPr/>
                    <a:lstStyle/>
                    <a:p>
                      <a:r>
                        <a:rPr lang="en-US" sz="1600"/>
                        <a:t>0.61</a:t>
                      </a:r>
                    </a:p>
                  </a:txBody>
                  <a:tcPr marL="81149" marR="81149" marT="40574" marB="40574"/>
                </a:tc>
                <a:tc>
                  <a:txBody>
                    <a:bodyPr/>
                    <a:lstStyle/>
                    <a:p>
                      <a:r>
                        <a:rPr lang="en-US" sz="1600" dirty="0"/>
                        <a:t>0.082</a:t>
                      </a:r>
                    </a:p>
                  </a:txBody>
                  <a:tcPr marL="81149" marR="81149" marT="40574" marB="40574"/>
                </a:tc>
                <a:extLst>
                  <a:ext uri="{0D108BD9-81ED-4DB2-BD59-A6C34878D82A}">
                    <a16:rowId xmlns:a16="http://schemas.microsoft.com/office/drawing/2014/main" val="1714380296"/>
                  </a:ext>
                </a:extLst>
              </a:tr>
            </a:tbl>
          </a:graphicData>
        </a:graphic>
      </p:graphicFrame>
    </p:spTree>
    <p:extLst>
      <p:ext uri="{BB962C8B-B14F-4D97-AF65-F5344CB8AC3E}">
        <p14:creationId xmlns:p14="http://schemas.microsoft.com/office/powerpoint/2010/main" val="138666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2E247-E379-ED9D-A007-F55A871880AC}"/>
              </a:ext>
            </a:extLst>
          </p:cNvPr>
          <p:cNvSpPr>
            <a:spLocks noGrp="1"/>
          </p:cNvSpPr>
          <p:nvPr>
            <p:ph type="title"/>
          </p:nvPr>
        </p:nvSpPr>
        <p:spPr>
          <a:xfrm>
            <a:off x="1371599" y="1010097"/>
            <a:ext cx="9486901" cy="1010088"/>
          </a:xfrm>
        </p:spPr>
        <p:txBody>
          <a:bodyPr anchor="b">
            <a:normAutofit/>
          </a:bodyPr>
          <a:lstStyle/>
          <a:p>
            <a:pPr algn="ctr"/>
            <a:r>
              <a:rPr lang="en-US" dirty="0"/>
              <a:t>Conclusion</a:t>
            </a:r>
            <a:endParaRPr lang="en-US"/>
          </a:p>
        </p:txBody>
      </p:sp>
      <p:sp>
        <p:nvSpPr>
          <p:cNvPr id="3" name="Content Placeholder 2">
            <a:extLst>
              <a:ext uri="{FF2B5EF4-FFF2-40B4-BE49-F238E27FC236}">
                <a16:creationId xmlns:a16="http://schemas.microsoft.com/office/drawing/2014/main" id="{8C747443-E072-3BF7-29A7-04274EDBA1F5}"/>
              </a:ext>
            </a:extLst>
          </p:cNvPr>
          <p:cNvSpPr>
            <a:spLocks noGrp="1"/>
          </p:cNvSpPr>
          <p:nvPr>
            <p:ph idx="1"/>
          </p:nvPr>
        </p:nvSpPr>
        <p:spPr>
          <a:xfrm>
            <a:off x="1371600" y="2206257"/>
            <a:ext cx="9486901" cy="3540642"/>
          </a:xfrm>
        </p:spPr>
        <p:txBody>
          <a:bodyPr>
            <a:normAutofit/>
          </a:bodyPr>
          <a:lstStyle/>
          <a:p>
            <a:pPr>
              <a:lnSpc>
                <a:spcPct val="90000"/>
              </a:lnSpc>
            </a:pPr>
            <a:r>
              <a:rPr lang="en-GB" sz="1300" b="1" i="0" u="none" strike="noStrike">
                <a:effectLst/>
              </a:rPr>
              <a:t>Why Choose </a:t>
            </a:r>
            <a:r>
              <a:rPr lang="en-GB" sz="1300" b="1" i="0" u="none" strike="noStrike" err="1">
                <a:effectLst/>
              </a:rPr>
              <a:t>XGBoost</a:t>
            </a:r>
            <a:r>
              <a:rPr lang="en-GB" sz="1300" b="1" i="0" u="none" strike="noStrike">
                <a:effectLst/>
              </a:rPr>
              <a:t>, Artificial Neural Networks (ANN), and Logistic Regression for Predictive </a:t>
            </a:r>
            <a:r>
              <a:rPr lang="en-GB" sz="1300" b="1" i="0" u="none" strike="noStrike" err="1">
                <a:effectLst/>
              </a:rPr>
              <a:t>Modeling</a:t>
            </a:r>
            <a:r>
              <a:rPr lang="en-GB" sz="1300" b="1" i="0" u="none" strike="noStrike">
                <a:effectLst/>
              </a:rPr>
              <a:t>?</a:t>
            </a:r>
          </a:p>
          <a:p>
            <a:pPr lvl="1">
              <a:lnSpc>
                <a:spcPct val="90000"/>
              </a:lnSpc>
              <a:buFont typeface="Wingdings" pitchFamily="2" charset="2"/>
              <a:buChar char="Ø"/>
            </a:pPr>
            <a:r>
              <a:rPr lang="en-GB" sz="1300" b="1" i="0" u="none" strike="noStrike">
                <a:effectLst/>
              </a:rPr>
              <a:t>Diverse Learning Approaches:</a:t>
            </a:r>
            <a:r>
              <a:rPr lang="en-GB" sz="1300" b="0" i="0" u="none" strike="noStrike">
                <a:effectLst/>
              </a:rPr>
              <a:t> These three algorithms represent different learning methodologies. Comparing their results helps in evaluating their predictive capabilities. </a:t>
            </a:r>
            <a:r>
              <a:rPr lang="en-GB" sz="1300" b="0" i="1" u="none" strike="noStrike">
                <a:effectLst/>
              </a:rPr>
              <a:t>(Refer to Slide 6)</a:t>
            </a:r>
            <a:endParaRPr lang="en-GB" sz="1300" b="0" i="0" u="none" strike="noStrike">
              <a:effectLst/>
            </a:endParaRPr>
          </a:p>
          <a:p>
            <a:pPr>
              <a:lnSpc>
                <a:spcPct val="90000"/>
              </a:lnSpc>
            </a:pPr>
            <a:r>
              <a:rPr lang="en-GB" sz="1300" b="1" i="0" u="none" strike="noStrike">
                <a:effectLst/>
              </a:rPr>
              <a:t>What Are the Key Evaluation Metrics for Assessing Machine Learning Model Performance?</a:t>
            </a:r>
          </a:p>
          <a:p>
            <a:pPr lvl="1">
              <a:lnSpc>
                <a:spcPct val="90000"/>
              </a:lnSpc>
              <a:buFont typeface="Wingdings" pitchFamily="2" charset="2"/>
              <a:buChar char="Ø"/>
            </a:pPr>
            <a:r>
              <a:rPr lang="en-GB" sz="1300" b="1" i="0" u="none" strike="noStrike">
                <a:effectLst/>
              </a:rPr>
              <a:t>Essential Metrics:</a:t>
            </a:r>
            <a:r>
              <a:rPr lang="en-GB" sz="1300" b="0" i="0" u="none" strike="noStrike">
                <a:effectLst/>
              </a:rPr>
              <a:t> RMSE, BRIER Score, and AUC are critical. Desirable models exhibit low RMSE, low BRIER Score, and high AUC. </a:t>
            </a:r>
            <a:r>
              <a:rPr lang="en-GB" sz="1300" b="0" i="1" u="none" strike="noStrike">
                <a:effectLst/>
              </a:rPr>
              <a:t>(Refer to Slide 8)</a:t>
            </a:r>
            <a:endParaRPr lang="en-GB" sz="1300" b="0" i="0" u="none" strike="noStrike">
              <a:effectLst/>
            </a:endParaRPr>
          </a:p>
          <a:p>
            <a:pPr>
              <a:lnSpc>
                <a:spcPct val="90000"/>
              </a:lnSpc>
            </a:pPr>
            <a:r>
              <a:rPr lang="en-GB" sz="1300" b="1" i="0" u="none" strike="noStrike">
                <a:effectLst/>
              </a:rPr>
              <a:t>Which Variables Significantly Influence the Likelihood of a Shot Resulting in a Goal?</a:t>
            </a:r>
          </a:p>
          <a:p>
            <a:pPr lvl="1">
              <a:lnSpc>
                <a:spcPct val="90000"/>
              </a:lnSpc>
              <a:buFont typeface="Wingdings" pitchFamily="2" charset="2"/>
              <a:buChar char="Ø"/>
            </a:pPr>
            <a:r>
              <a:rPr lang="en-GB" sz="1300" b="1" i="0" u="none" strike="noStrike">
                <a:effectLst/>
              </a:rPr>
              <a:t>Key Predictors:</a:t>
            </a:r>
            <a:r>
              <a:rPr lang="en-GB" sz="1300" b="0" i="0" u="none" strike="noStrike">
                <a:effectLst/>
              </a:rPr>
              <a:t> Shot angle, number of intervening opponents, and body part are significant predictors of shot outcomes. However, incorporating additional variables (e.g., distance to goalkeepers, previous event type, possession chain) can enhance predictive accuracy.</a:t>
            </a:r>
          </a:p>
          <a:p>
            <a:pPr>
              <a:lnSpc>
                <a:spcPct val="90000"/>
              </a:lnSpc>
            </a:pPr>
            <a:r>
              <a:rPr lang="en-GB" sz="1300" b="1" i="0" u="none" strike="noStrike">
                <a:effectLst/>
              </a:rPr>
              <a:t>What Is Our Objective: Predicting the Majority of Goals or Estimating the Probability of Each Shot?</a:t>
            </a:r>
          </a:p>
          <a:p>
            <a:pPr lvl="1">
              <a:lnSpc>
                <a:spcPct val="90000"/>
              </a:lnSpc>
              <a:buFont typeface="Wingdings" pitchFamily="2" charset="2"/>
              <a:buChar char="Ø"/>
            </a:pPr>
            <a:r>
              <a:rPr lang="en-GB" sz="1300" b="1" i="0" u="none" strike="noStrike">
                <a:effectLst/>
              </a:rPr>
              <a:t>Objective:</a:t>
            </a:r>
            <a:r>
              <a:rPr lang="en-GB" sz="1300" b="0" i="0" u="none" strike="noStrike">
                <a:effectLst/>
              </a:rPr>
              <a:t> Our primary goal is to closely estimate the probability of each individual shot.</a:t>
            </a:r>
          </a:p>
          <a:p>
            <a:pPr>
              <a:lnSpc>
                <a:spcPct val="90000"/>
              </a:lnSpc>
            </a:pPr>
            <a:endParaRPr lang="en-US" sz="1300"/>
          </a:p>
          <a:p>
            <a:pPr>
              <a:lnSpc>
                <a:spcPct val="90000"/>
              </a:lnSpc>
            </a:pPr>
            <a:endParaRPr lang="en-US" sz="1300"/>
          </a:p>
          <a:p>
            <a:pPr>
              <a:lnSpc>
                <a:spcPct val="90000"/>
              </a:lnSpc>
            </a:pPr>
            <a:endParaRPr lang="en-US" sz="1300"/>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152204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844F8-238A-AF46-FE97-52B1B92A67F2}"/>
              </a:ext>
            </a:extLst>
          </p:cNvPr>
          <p:cNvSpPr>
            <a:spLocks noGrp="1"/>
          </p:cNvSpPr>
          <p:nvPr>
            <p:ph type="title"/>
          </p:nvPr>
        </p:nvSpPr>
        <p:spPr>
          <a:xfrm>
            <a:off x="1371600" y="1371600"/>
            <a:ext cx="2705100" cy="4114800"/>
          </a:xfrm>
        </p:spPr>
        <p:txBody>
          <a:bodyPr anchor="ctr">
            <a:normAutofit/>
          </a:bodyPr>
          <a:lstStyle/>
          <a:p>
            <a:pPr algn="ctr"/>
            <a:r>
              <a:rPr lang="en-US" sz="2000">
                <a:solidFill>
                  <a:schemeClr val="bg2"/>
                </a:solidFill>
              </a:rPr>
              <a:t>INTRODUCTION</a:t>
            </a:r>
          </a:p>
        </p:txBody>
      </p:sp>
      <p:graphicFrame>
        <p:nvGraphicFramePr>
          <p:cNvPr id="14" name="Content Placeholder 2">
            <a:extLst>
              <a:ext uri="{FF2B5EF4-FFF2-40B4-BE49-F238E27FC236}">
                <a16:creationId xmlns:a16="http://schemas.microsoft.com/office/drawing/2014/main" id="{30AE7871-F9CB-2ACD-7021-46AEEB745DAC}"/>
              </a:ext>
            </a:extLst>
          </p:cNvPr>
          <p:cNvGraphicFramePr>
            <a:graphicFrameLocks noGrp="1"/>
          </p:cNvGraphicFramePr>
          <p:nvPr>
            <p:ph idx="1"/>
            <p:extLst>
              <p:ext uri="{D42A27DB-BD31-4B8C-83A1-F6EECF244321}">
                <p14:modId xmlns:p14="http://schemas.microsoft.com/office/powerpoint/2010/main" val="429014884"/>
              </p:ext>
            </p:extLst>
          </p:nvPr>
        </p:nvGraphicFramePr>
        <p:xfrm>
          <a:off x="5034579" y="139849"/>
          <a:ext cx="7035501" cy="6572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772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7595-DD51-959D-7FC5-EEC3043C6988}"/>
              </a:ext>
            </a:extLst>
          </p:cNvPr>
          <p:cNvSpPr>
            <a:spLocks noGrp="1"/>
          </p:cNvSpPr>
          <p:nvPr>
            <p:ph type="title"/>
          </p:nvPr>
        </p:nvSpPr>
        <p:spPr>
          <a:xfrm>
            <a:off x="839788" y="365126"/>
            <a:ext cx="10276552" cy="804106"/>
          </a:xfrm>
        </p:spPr>
        <p:txBody>
          <a:bodyPr>
            <a:normAutofit/>
          </a:bodyPr>
          <a:lstStyle/>
          <a:p>
            <a:r>
              <a:rPr lang="en-GB" sz="2400" b="1" dirty="0">
                <a:ea typeface="+mn-ea"/>
                <a:cs typeface="+mn-cs"/>
              </a:rPr>
              <a:t>Core Questions and Essential Notes</a:t>
            </a:r>
            <a:endParaRPr lang="en-US" sz="2400" b="1" dirty="0">
              <a:ea typeface="+mn-ea"/>
              <a:cs typeface="+mn-cs"/>
            </a:endParaRPr>
          </a:p>
        </p:txBody>
      </p:sp>
      <p:sp>
        <p:nvSpPr>
          <p:cNvPr id="3" name="Text Placeholder 2">
            <a:extLst>
              <a:ext uri="{FF2B5EF4-FFF2-40B4-BE49-F238E27FC236}">
                <a16:creationId xmlns:a16="http://schemas.microsoft.com/office/drawing/2014/main" id="{9D953DFB-0FAD-5748-4BE3-D5AC5C1C9EE3}"/>
              </a:ext>
            </a:extLst>
          </p:cNvPr>
          <p:cNvSpPr>
            <a:spLocks noGrp="1"/>
          </p:cNvSpPr>
          <p:nvPr>
            <p:ph type="body" idx="1"/>
          </p:nvPr>
        </p:nvSpPr>
        <p:spPr>
          <a:xfrm>
            <a:off x="839788" y="1435227"/>
            <a:ext cx="5157787" cy="416578"/>
          </a:xfrm>
        </p:spPr>
        <p:txBody>
          <a:bodyPr>
            <a:normAutofit fontScale="92500" lnSpcReduction="10000"/>
          </a:bodyPr>
          <a:lstStyle/>
          <a:p>
            <a:r>
              <a:rPr lang="en-US" dirty="0"/>
              <a:t>Questions to Address</a:t>
            </a:r>
          </a:p>
        </p:txBody>
      </p:sp>
      <p:graphicFrame>
        <p:nvGraphicFramePr>
          <p:cNvPr id="8" name="Content Placeholder 3">
            <a:extLst>
              <a:ext uri="{FF2B5EF4-FFF2-40B4-BE49-F238E27FC236}">
                <a16:creationId xmlns:a16="http://schemas.microsoft.com/office/drawing/2014/main" id="{89C6F3C9-A166-4E6B-A13B-7AF2A536CC0C}"/>
              </a:ext>
            </a:extLst>
          </p:cNvPr>
          <p:cNvGraphicFramePr>
            <a:graphicFrameLocks noGrp="1"/>
          </p:cNvGraphicFramePr>
          <p:nvPr>
            <p:ph sz="half" idx="2"/>
            <p:extLst>
              <p:ext uri="{D42A27DB-BD31-4B8C-83A1-F6EECF244321}">
                <p14:modId xmlns:p14="http://schemas.microsoft.com/office/powerpoint/2010/main" val="3921559819"/>
              </p:ext>
            </p:extLst>
          </p:nvPr>
        </p:nvGraphicFramePr>
        <p:xfrm>
          <a:off x="862014" y="2241456"/>
          <a:ext cx="5157787" cy="4251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54BC928-7B52-F561-E007-FD85B52F4741}"/>
              </a:ext>
            </a:extLst>
          </p:cNvPr>
          <p:cNvSpPr>
            <a:spLocks noGrp="1"/>
          </p:cNvSpPr>
          <p:nvPr>
            <p:ph type="body" sz="quarter" idx="3"/>
          </p:nvPr>
        </p:nvSpPr>
        <p:spPr>
          <a:xfrm>
            <a:off x="6096000" y="1368277"/>
            <a:ext cx="4921913" cy="804106"/>
          </a:xfrm>
        </p:spPr>
        <p:txBody>
          <a:bodyPr>
            <a:normAutofit fontScale="92500" lnSpcReduction="10000"/>
          </a:bodyPr>
          <a:lstStyle/>
          <a:p>
            <a:r>
              <a:rPr lang="en-GB" dirty="0"/>
              <a:t>Key Notes</a:t>
            </a:r>
            <a:endParaRPr lang="en-US" dirty="0"/>
          </a:p>
          <a:p>
            <a:endParaRPr lang="en-US" dirty="0"/>
          </a:p>
        </p:txBody>
      </p:sp>
      <p:sp>
        <p:nvSpPr>
          <p:cNvPr id="6" name="Content Placeholder 5">
            <a:extLst>
              <a:ext uri="{FF2B5EF4-FFF2-40B4-BE49-F238E27FC236}">
                <a16:creationId xmlns:a16="http://schemas.microsoft.com/office/drawing/2014/main" id="{6D0520E6-8DA3-76E0-CA15-B9BAB91030F7}"/>
              </a:ext>
            </a:extLst>
          </p:cNvPr>
          <p:cNvSpPr>
            <a:spLocks noGrp="1"/>
          </p:cNvSpPr>
          <p:nvPr>
            <p:ph sz="quarter" idx="4"/>
          </p:nvPr>
        </p:nvSpPr>
        <p:spPr>
          <a:xfrm>
            <a:off x="6143656" y="2037788"/>
            <a:ext cx="5614451" cy="4535133"/>
          </a:xfrm>
        </p:spPr>
        <p:txBody>
          <a:bodyPr>
            <a:normAutofit fontScale="77500" lnSpcReduction="20000"/>
          </a:bodyPr>
          <a:lstStyle/>
          <a:p>
            <a:pPr marL="285750" indent="-285750">
              <a:buFont typeface="Arial" panose="020B0604020202020204" pitchFamily="34" charset="0"/>
              <a:buChar char="•"/>
            </a:pPr>
            <a:r>
              <a:rPr lang="en-GB" sz="2100" b="1" dirty="0"/>
              <a:t>Coordinate Conversion</a:t>
            </a:r>
            <a:r>
              <a:rPr lang="en-GB" sz="2100" dirty="0"/>
              <a:t>: All coordinates have been converted to OPTA format.</a:t>
            </a:r>
          </a:p>
          <a:p>
            <a:pPr marL="285750" indent="-285750">
              <a:buFont typeface="Arial" panose="020B0604020202020204" pitchFamily="34" charset="0"/>
              <a:buChar char="•"/>
            </a:pPr>
            <a:r>
              <a:rPr lang="en-GB" sz="2100" b="1" dirty="0"/>
              <a:t>Notebook References</a:t>
            </a:r>
            <a:r>
              <a:rPr lang="en-GB" sz="2100" dirty="0"/>
              <a:t>: Each slide with visualizations or results references a specific .</a:t>
            </a:r>
            <a:r>
              <a:rPr lang="en-GB" sz="2100" dirty="0" err="1"/>
              <a:t>ipynb</a:t>
            </a:r>
            <a:r>
              <a:rPr lang="en-GB" sz="2100" dirty="0"/>
              <a:t> file containing the relevant code.</a:t>
            </a:r>
          </a:p>
          <a:p>
            <a:pPr marL="285750" indent="-285750">
              <a:buFont typeface="Arial" panose="020B0604020202020204" pitchFamily="34" charset="0"/>
              <a:buChar char="•"/>
            </a:pPr>
            <a:r>
              <a:rPr lang="en-GB" sz="2100" b="1" dirty="0"/>
              <a:t>Reproducibility</a:t>
            </a:r>
            <a:r>
              <a:rPr lang="en-GB" sz="2100" dirty="0"/>
              <a:t>: All provided .</a:t>
            </a:r>
            <a:r>
              <a:rPr lang="en-GB" sz="2100" dirty="0" err="1"/>
              <a:t>ipynb</a:t>
            </a:r>
            <a:r>
              <a:rPr lang="en-GB" sz="2100" dirty="0"/>
              <a:t> files are reproducible, with functions for each operation.</a:t>
            </a:r>
            <a:endParaRPr lang="en-US" sz="2100" dirty="0"/>
          </a:p>
          <a:p>
            <a:r>
              <a:rPr lang="en-GB" sz="2100" b="1" dirty="0"/>
              <a:t>Data Pre-processing Functions</a:t>
            </a:r>
            <a:r>
              <a:rPr lang="en-GB" sz="2100" dirty="0"/>
              <a:t>: </a:t>
            </a:r>
            <a:r>
              <a:rPr lang="en-GB" sz="2100" dirty="0" err="1"/>
              <a:t>read_file</a:t>
            </a:r>
            <a:r>
              <a:rPr lang="en-GB" sz="2100" dirty="0"/>
              <a:t>, preprocessing, </a:t>
            </a:r>
            <a:r>
              <a:rPr lang="en-GB" sz="2100" dirty="0" err="1"/>
              <a:t>distance_calculation</a:t>
            </a:r>
            <a:r>
              <a:rPr lang="en-GB" sz="2100" dirty="0"/>
              <a:t>, </a:t>
            </a:r>
            <a:r>
              <a:rPr lang="en-GB" sz="2100" dirty="0" err="1"/>
              <a:t>angle_calculation</a:t>
            </a:r>
            <a:r>
              <a:rPr lang="en-GB" sz="2100" dirty="0"/>
              <a:t>, </a:t>
            </a:r>
            <a:r>
              <a:rPr lang="en-GB" sz="2100" dirty="0" err="1"/>
              <a:t>assign_zone</a:t>
            </a:r>
            <a:r>
              <a:rPr lang="en-GB" sz="2100" dirty="0"/>
              <a:t> </a:t>
            </a:r>
            <a:r>
              <a:rPr lang="en-GB" sz="2100" dirty="0" err="1"/>
              <a:t>drop_columns</a:t>
            </a:r>
            <a:r>
              <a:rPr lang="en-GB" sz="2100" dirty="0"/>
              <a:t>, </a:t>
            </a:r>
            <a:r>
              <a:rPr lang="en-GB" sz="2100" dirty="0" err="1"/>
              <a:t>cat_to_num</a:t>
            </a:r>
            <a:r>
              <a:rPr lang="en-GB" sz="2100" dirty="0"/>
              <a:t>, </a:t>
            </a:r>
            <a:r>
              <a:rPr lang="en-GB" sz="2100" dirty="0" err="1"/>
              <a:t>X_y</a:t>
            </a:r>
            <a:endParaRPr lang="en-GB" sz="2100" dirty="0"/>
          </a:p>
          <a:p>
            <a:r>
              <a:rPr lang="en-GB" sz="2100" b="1" dirty="0"/>
              <a:t>Model-specific Functions: </a:t>
            </a:r>
            <a:r>
              <a:rPr lang="en-GB" sz="2100" dirty="0"/>
              <a:t>split, </a:t>
            </a:r>
            <a:r>
              <a:rPr lang="en-GB" sz="2100" dirty="0" err="1"/>
              <a:t>split_ANN</a:t>
            </a:r>
            <a:r>
              <a:rPr lang="en-GB" sz="2100" dirty="0"/>
              <a:t>, </a:t>
            </a:r>
            <a:r>
              <a:rPr lang="en-GB" sz="2100" dirty="0" err="1"/>
              <a:t>scaler_transformation</a:t>
            </a:r>
            <a:r>
              <a:rPr lang="en-GB" sz="2100" dirty="0"/>
              <a:t>, </a:t>
            </a:r>
            <a:r>
              <a:rPr lang="en-GB" sz="2100" dirty="0" err="1"/>
              <a:t>pca_transformation</a:t>
            </a:r>
            <a:r>
              <a:rPr lang="en-GB" sz="2100" dirty="0"/>
              <a:t>, sampling, </a:t>
            </a:r>
            <a:r>
              <a:rPr lang="en-GB" sz="2100" dirty="0" err="1"/>
              <a:t>classifier_ML</a:t>
            </a:r>
            <a:r>
              <a:rPr lang="en-GB" sz="2100" dirty="0"/>
              <a:t>, </a:t>
            </a:r>
            <a:r>
              <a:rPr lang="en-GB" sz="2100" dirty="0" err="1"/>
              <a:t>classifier_ANN</a:t>
            </a:r>
            <a:r>
              <a:rPr lang="en-GB" sz="2100" dirty="0"/>
              <a:t>, </a:t>
            </a:r>
            <a:r>
              <a:rPr lang="en-GB" sz="2100" dirty="0" err="1"/>
              <a:t>evaluation_metrics</a:t>
            </a:r>
            <a:r>
              <a:rPr lang="en-GB" sz="2100" dirty="0"/>
              <a:t>, prediction, </a:t>
            </a:r>
            <a:r>
              <a:rPr lang="en-GB" sz="2100" dirty="0" err="1"/>
              <a:t>loss_eval</a:t>
            </a:r>
            <a:r>
              <a:rPr lang="en-GB" sz="2100" dirty="0"/>
              <a:t>, </a:t>
            </a:r>
            <a:r>
              <a:rPr lang="en-GB" sz="2100" dirty="0" err="1"/>
              <a:t>accuracy_eval</a:t>
            </a:r>
            <a:endParaRPr lang="en-GB" sz="2100" dirty="0"/>
          </a:p>
          <a:p>
            <a:r>
              <a:rPr lang="en-GB" sz="2100" b="1" dirty="0"/>
              <a:t>Visualization-specific Functions: </a:t>
            </a:r>
            <a:r>
              <a:rPr lang="en-GB" sz="2100" dirty="0" err="1"/>
              <a:t>cal_cur</a:t>
            </a:r>
            <a:r>
              <a:rPr lang="en-GB" sz="2100" dirty="0"/>
              <a:t>, </a:t>
            </a:r>
            <a:r>
              <a:rPr lang="en-GB" sz="2100" dirty="0" err="1"/>
              <a:t>cal_shap_values</a:t>
            </a:r>
            <a:r>
              <a:rPr lang="en-GB" sz="2100" dirty="0"/>
              <a:t>, </a:t>
            </a:r>
            <a:r>
              <a:rPr lang="en-GB" sz="2100" dirty="0" err="1"/>
              <a:t>overall_feature_importance</a:t>
            </a:r>
            <a:r>
              <a:rPr lang="en-GB" sz="2100" dirty="0"/>
              <a:t>, </a:t>
            </a:r>
            <a:r>
              <a:rPr lang="en-GB" sz="2100" dirty="0" err="1"/>
              <a:t>single_instance_importance</a:t>
            </a:r>
            <a:r>
              <a:rPr lang="en-GB" sz="2100" dirty="0"/>
              <a:t>, </a:t>
            </a:r>
            <a:r>
              <a:rPr lang="en-GB" sz="2100" dirty="0" err="1"/>
              <a:t>roc_curve_plot</a:t>
            </a:r>
            <a:r>
              <a:rPr lang="en-GB" sz="2100" dirty="0"/>
              <a:t>, </a:t>
            </a:r>
            <a:r>
              <a:rPr lang="en-GB" sz="2100" dirty="0" err="1"/>
              <a:t>precision_recall_curve_plot</a:t>
            </a:r>
            <a:r>
              <a:rPr lang="en-GB" sz="2100" dirty="0"/>
              <a:t>, </a:t>
            </a:r>
            <a:r>
              <a:rPr lang="en-GB" sz="2100" dirty="0" err="1"/>
              <a:t>plot_shot_with_annotations</a:t>
            </a:r>
            <a:r>
              <a:rPr lang="en-GB" sz="2100" dirty="0"/>
              <a:t>, </a:t>
            </a:r>
            <a:r>
              <a:rPr lang="en-GB" sz="2100" dirty="0" err="1"/>
              <a:t>plot_shot</a:t>
            </a:r>
            <a:endParaRPr lang="en-GB" sz="2100" dirty="0"/>
          </a:p>
          <a:p>
            <a:endParaRPr lang="en-US" sz="2100" dirty="0"/>
          </a:p>
        </p:txBody>
      </p:sp>
    </p:spTree>
    <p:extLst>
      <p:ext uri="{BB962C8B-B14F-4D97-AF65-F5344CB8AC3E}">
        <p14:creationId xmlns:p14="http://schemas.microsoft.com/office/powerpoint/2010/main" val="2436834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5ED25-4340-3FED-F38B-5010CC57D442}"/>
              </a:ext>
            </a:extLst>
          </p:cNvPr>
          <p:cNvSpPr>
            <a:spLocks noGrp="1"/>
          </p:cNvSpPr>
          <p:nvPr>
            <p:ph type="title"/>
          </p:nvPr>
        </p:nvSpPr>
        <p:spPr>
          <a:xfrm>
            <a:off x="6663465" y="289599"/>
            <a:ext cx="4741045" cy="618978"/>
          </a:xfrm>
        </p:spPr>
        <p:txBody>
          <a:bodyPr>
            <a:normAutofit/>
          </a:bodyPr>
          <a:lstStyle/>
          <a:p>
            <a:pPr algn="ctr"/>
            <a:r>
              <a:rPr lang="en-US" dirty="0"/>
              <a:t>DATASET OVERVIEW</a:t>
            </a:r>
          </a:p>
        </p:txBody>
      </p:sp>
      <p:pic>
        <p:nvPicPr>
          <p:cNvPr id="5" name="Picture 4" descr="A screen shot of a basketball game&#10;&#10;Description automatically generated">
            <a:extLst>
              <a:ext uri="{FF2B5EF4-FFF2-40B4-BE49-F238E27FC236}">
                <a16:creationId xmlns:a16="http://schemas.microsoft.com/office/drawing/2014/main" id="{0B05E8A2-2958-4254-6F30-8A2FFD198F5E}"/>
              </a:ext>
            </a:extLst>
          </p:cNvPr>
          <p:cNvPicPr>
            <a:picLocks noChangeAspect="1"/>
          </p:cNvPicPr>
          <p:nvPr/>
        </p:nvPicPr>
        <p:blipFill rotWithShape="1">
          <a:blip r:embed="rId2"/>
          <a:srcRect l="14476" r="14266" b="-1"/>
          <a:stretch/>
        </p:blipFill>
        <p:spPr>
          <a:xfrm>
            <a:off x="514187" y="150607"/>
            <a:ext cx="5002305" cy="5464886"/>
          </a:xfrm>
          <a:prstGeom prst="rect">
            <a:avLst/>
          </a:prstGeom>
        </p:spPr>
      </p:pic>
      <p:sp>
        <p:nvSpPr>
          <p:cNvPr id="3" name="Content Placeholder 2">
            <a:extLst>
              <a:ext uri="{FF2B5EF4-FFF2-40B4-BE49-F238E27FC236}">
                <a16:creationId xmlns:a16="http://schemas.microsoft.com/office/drawing/2014/main" id="{737BA7EE-950E-9513-1440-A31679250023}"/>
              </a:ext>
            </a:extLst>
          </p:cNvPr>
          <p:cNvSpPr>
            <a:spLocks noGrp="1"/>
          </p:cNvSpPr>
          <p:nvPr>
            <p:ph idx="1"/>
          </p:nvPr>
        </p:nvSpPr>
        <p:spPr>
          <a:xfrm>
            <a:off x="6303981" y="1032734"/>
            <a:ext cx="5888017" cy="5255871"/>
          </a:xfrm>
        </p:spPr>
        <p:txBody>
          <a:bodyPr>
            <a:noAutofit/>
          </a:bodyPr>
          <a:lstStyle/>
          <a:p>
            <a:pPr>
              <a:lnSpc>
                <a:spcPct val="90000"/>
              </a:lnSpc>
            </a:pPr>
            <a:r>
              <a:rPr lang="en-US" sz="1400" b="1" dirty="0"/>
              <a:t>Dataset</a:t>
            </a:r>
            <a:r>
              <a:rPr lang="en-US" sz="1400" dirty="0"/>
              <a:t>: </a:t>
            </a:r>
          </a:p>
          <a:p>
            <a:pPr lvl="1">
              <a:lnSpc>
                <a:spcPct val="90000"/>
              </a:lnSpc>
              <a:buFont typeface="Wingdings" pitchFamily="2" charset="2"/>
              <a:buChar char="Ø"/>
            </a:pPr>
            <a:r>
              <a:rPr lang="en-US" sz="1400" dirty="0"/>
              <a:t>10925 Shots (Open play: 10269, Direct Free kick: 503, Penalty: 148, Direct corner: 5)</a:t>
            </a:r>
          </a:p>
          <a:p>
            <a:pPr lvl="1">
              <a:lnSpc>
                <a:spcPct val="90000"/>
              </a:lnSpc>
              <a:buFont typeface="Wingdings" pitchFamily="2" charset="2"/>
              <a:buChar char="Ø"/>
            </a:pPr>
            <a:r>
              <a:rPr lang="en-US" sz="1400" dirty="0"/>
              <a:t>Variables/ Features: </a:t>
            </a:r>
            <a:r>
              <a:rPr lang="en-GB" sz="1400" dirty="0"/>
              <a:t>'</a:t>
            </a:r>
            <a:r>
              <a:rPr lang="en-GB" sz="1400" dirty="0" err="1"/>
              <a:t>match_minute</a:t>
            </a:r>
            <a:r>
              <a:rPr lang="en-GB" sz="1400" dirty="0"/>
              <a:t>', '</a:t>
            </a:r>
            <a:r>
              <a:rPr lang="en-GB" sz="1400" dirty="0" err="1"/>
              <a:t>match_second</a:t>
            </a:r>
            <a:r>
              <a:rPr lang="en-GB" sz="1400" dirty="0"/>
              <a:t>', '</a:t>
            </a:r>
            <a:r>
              <a:rPr lang="en-GB" sz="1400" dirty="0" err="1"/>
              <a:t>position_x</a:t>
            </a:r>
            <a:r>
              <a:rPr lang="en-GB" sz="1400" dirty="0"/>
              <a:t>', '</a:t>
            </a:r>
            <a:r>
              <a:rPr lang="en-GB" sz="1400" dirty="0" err="1"/>
              <a:t>position_y</a:t>
            </a:r>
            <a:r>
              <a:rPr lang="en-GB" sz="1400" dirty="0"/>
              <a:t>', '</a:t>
            </a:r>
            <a:r>
              <a:rPr lang="en-GB" sz="1400" dirty="0" err="1"/>
              <a:t>play_type</a:t>
            </a:r>
            <a:r>
              <a:rPr lang="en-GB" sz="1400" dirty="0"/>
              <a:t>', '</a:t>
            </a:r>
            <a:r>
              <a:rPr lang="en-GB" sz="1400" dirty="0" err="1"/>
              <a:t>BodyPart</a:t>
            </a:r>
            <a:r>
              <a:rPr lang="en-GB" sz="1400" dirty="0"/>
              <a:t>', '</a:t>
            </a:r>
            <a:r>
              <a:rPr lang="en-GB" sz="1400" dirty="0" err="1"/>
              <a:t>Number_Intervening_Opponents</a:t>
            </a:r>
            <a:r>
              <a:rPr lang="en-GB" sz="1400" dirty="0"/>
              <a:t>', '</a:t>
            </a:r>
            <a:r>
              <a:rPr lang="en-GB" sz="1400" dirty="0" err="1"/>
              <a:t>Number_Intervening_Teammates</a:t>
            </a:r>
            <a:r>
              <a:rPr lang="en-GB" sz="1400" dirty="0"/>
              <a:t>', '</a:t>
            </a:r>
            <a:r>
              <a:rPr lang="en-GB" sz="1400" dirty="0" err="1"/>
              <a:t>Interference_on_Shooter</a:t>
            </a:r>
            <a:r>
              <a:rPr lang="en-GB" sz="1400" dirty="0"/>
              <a:t>', 'outcome’</a:t>
            </a:r>
          </a:p>
          <a:p>
            <a:pPr>
              <a:lnSpc>
                <a:spcPct val="90000"/>
              </a:lnSpc>
            </a:pPr>
            <a:r>
              <a:rPr lang="en-GB" sz="1400" b="1" dirty="0"/>
              <a:t>Variables used for </a:t>
            </a:r>
            <a:r>
              <a:rPr lang="en-GB" sz="1400" b="1" dirty="0" err="1"/>
              <a:t>Modeling</a:t>
            </a:r>
            <a:r>
              <a:rPr lang="en-GB" sz="1400" dirty="0"/>
              <a:t>:</a:t>
            </a:r>
          </a:p>
          <a:p>
            <a:pPr lvl="1">
              <a:lnSpc>
                <a:spcPct val="90000"/>
              </a:lnSpc>
              <a:buFont typeface="Wingdings" pitchFamily="2" charset="2"/>
              <a:buChar char="Ø"/>
            </a:pPr>
            <a:r>
              <a:rPr lang="en-US" sz="1400" dirty="0"/>
              <a:t>'</a:t>
            </a:r>
            <a:r>
              <a:rPr lang="en-US" sz="1400" dirty="0" err="1"/>
              <a:t>BodyPart</a:t>
            </a:r>
            <a:r>
              <a:rPr lang="en-US" sz="1400" dirty="0"/>
              <a:t>', '</a:t>
            </a:r>
            <a:r>
              <a:rPr lang="en-US" sz="1400" dirty="0" err="1"/>
              <a:t>Number_Intervening_Opponents</a:t>
            </a:r>
            <a:r>
              <a:rPr lang="en-US" sz="1400" dirty="0"/>
              <a:t>’,’ '</a:t>
            </a:r>
            <a:r>
              <a:rPr lang="en-US" sz="1400" dirty="0" err="1"/>
              <a:t>Number_Intervening_Teammates</a:t>
            </a:r>
            <a:r>
              <a:rPr lang="en-US" sz="1400" dirty="0"/>
              <a:t>’, '</a:t>
            </a:r>
            <a:r>
              <a:rPr lang="en-US" sz="1400" dirty="0" err="1"/>
              <a:t>Interference_on_Shooter</a:t>
            </a:r>
            <a:r>
              <a:rPr lang="en-US" sz="1400" dirty="0"/>
              <a:t>’, 'x', 'y', '</a:t>
            </a:r>
            <a:r>
              <a:rPr lang="en-US" sz="1400" dirty="0" err="1"/>
              <a:t>shot_angle</a:t>
            </a:r>
            <a:r>
              <a:rPr lang="en-US" sz="1400" dirty="0"/>
              <a:t>', '</a:t>
            </a:r>
            <a:r>
              <a:rPr lang="en-US" sz="1400" dirty="0" err="1"/>
              <a:t>shot_a</a:t>
            </a:r>
            <a:r>
              <a:rPr lang="en-US" sz="1400" dirty="0"/>
              <a:t>', '</a:t>
            </a:r>
            <a:r>
              <a:rPr lang="en-US" sz="1400" dirty="0" err="1"/>
              <a:t>shot_b</a:t>
            </a:r>
            <a:r>
              <a:rPr lang="en-US" sz="1400" dirty="0"/>
              <a:t>', '</a:t>
            </a:r>
            <a:r>
              <a:rPr lang="en-US" sz="1400" dirty="0" err="1"/>
              <a:t>shot_c</a:t>
            </a:r>
            <a:r>
              <a:rPr lang="en-US" sz="1400" dirty="0"/>
              <a:t>', 'zone’.</a:t>
            </a:r>
          </a:p>
          <a:p>
            <a:pPr>
              <a:lnSpc>
                <a:spcPct val="90000"/>
              </a:lnSpc>
            </a:pPr>
            <a:r>
              <a:rPr lang="en-US" sz="1400" b="1" dirty="0"/>
              <a:t>Key considerations</a:t>
            </a:r>
            <a:r>
              <a:rPr lang="en-US" sz="1400" dirty="0"/>
              <a:t>:</a:t>
            </a:r>
          </a:p>
          <a:p>
            <a:pPr lvl="1">
              <a:lnSpc>
                <a:spcPct val="90000"/>
              </a:lnSpc>
              <a:buFont typeface="Wingdings" pitchFamily="2" charset="2"/>
              <a:buChar char="Ø"/>
            </a:pPr>
            <a:r>
              <a:rPr lang="en-GB" sz="1400" dirty="0"/>
              <a:t>'</a:t>
            </a:r>
            <a:r>
              <a:rPr lang="en-GB" sz="1400" dirty="0" err="1"/>
              <a:t>position_x</a:t>
            </a:r>
            <a:r>
              <a:rPr lang="en-GB" sz="1400" dirty="0"/>
              <a:t>', '</a:t>
            </a:r>
            <a:r>
              <a:rPr lang="en-GB" sz="1400" dirty="0" err="1"/>
              <a:t>position_y</a:t>
            </a:r>
            <a:r>
              <a:rPr lang="en-GB" sz="1400" dirty="0"/>
              <a:t>’ are converted to OPTA co-ordinates </a:t>
            </a:r>
            <a:r>
              <a:rPr lang="en-US" sz="1400" dirty="0"/>
              <a:t>'x', ‘y’.</a:t>
            </a:r>
          </a:p>
          <a:p>
            <a:pPr lvl="1">
              <a:lnSpc>
                <a:spcPct val="90000"/>
              </a:lnSpc>
              <a:buFont typeface="Wingdings" pitchFamily="2" charset="2"/>
              <a:buChar char="Ø"/>
            </a:pPr>
            <a:r>
              <a:rPr lang="en-US" sz="1400" dirty="0"/>
              <a:t>Body Part mapping: </a:t>
            </a:r>
            <a:r>
              <a:rPr lang="en-US" sz="1400" dirty="0" err="1"/>
              <a:t>fixed_bodypart_mapping</a:t>
            </a:r>
            <a:r>
              <a:rPr lang="en-US" sz="1400" dirty="0"/>
              <a:t> = {'Head': 1, 'Left': 2, 'Right': 3, 'Other': 4 }</a:t>
            </a:r>
          </a:p>
          <a:p>
            <a:pPr lvl="1">
              <a:lnSpc>
                <a:spcPct val="90000"/>
              </a:lnSpc>
              <a:buFont typeface="Wingdings" pitchFamily="2" charset="2"/>
              <a:buChar char="Ø"/>
            </a:pPr>
            <a:r>
              <a:rPr lang="en-US" sz="1400" dirty="0" err="1"/>
              <a:t>Interference_on_Shooter</a:t>
            </a:r>
            <a:r>
              <a:rPr lang="en-US" sz="1400" dirty="0"/>
              <a:t>: </a:t>
            </a:r>
            <a:r>
              <a:rPr lang="en-US" sz="1400" dirty="0" err="1"/>
              <a:t>fixed_interference_mapping</a:t>
            </a:r>
            <a:r>
              <a:rPr lang="en-US" sz="1400" dirty="0"/>
              <a:t> = {'Low': 1, 'Medium': 2, 'High': 3}</a:t>
            </a:r>
          </a:p>
          <a:p>
            <a:pPr lvl="1">
              <a:lnSpc>
                <a:spcPct val="90000"/>
              </a:lnSpc>
              <a:buFont typeface="Wingdings" pitchFamily="2" charset="2"/>
              <a:buChar char="Ø"/>
            </a:pPr>
            <a:r>
              <a:rPr lang="en-US" sz="1400" dirty="0"/>
              <a:t>Zone. mapping: </a:t>
            </a:r>
            <a:r>
              <a:rPr lang="en-US" sz="1400" dirty="0" err="1"/>
              <a:t>fixed_zone_mapping</a:t>
            </a:r>
            <a:r>
              <a:rPr lang="en-US" sz="1400" dirty="0"/>
              <a:t> = { 'Zone 1': 1, 'Zone 2': 2, 'Zone 3': 3, 'Zone 4': 4, 'Zone 5': 5, 'Zone 6': 6, 'Zone 7': 7, 'Zone 8': 8, 'Zone 9': 9, 'Zone 10': 10, 'Zone 11': 11, 'Zone 12': 12, 'Zone 13': 13, 'Zone 14': 14, 'Zone 15': 15, 'Zone 16': 16, 'Zone 17': 17, 'Zone 18': 18, 'Zone 19': 19, 'Zone 20': 20, 'Zone 21': 21, 'Other': 22} </a:t>
            </a:r>
          </a:p>
          <a:p>
            <a:pPr lvl="1">
              <a:lnSpc>
                <a:spcPct val="90000"/>
              </a:lnSpc>
              <a:buFont typeface="Wingdings" pitchFamily="2" charset="2"/>
              <a:buChar char="Ø"/>
            </a:pPr>
            <a:endParaRPr lang="en-US" sz="1400" dirty="0"/>
          </a:p>
          <a:p>
            <a:pPr lvl="1">
              <a:lnSpc>
                <a:spcPct val="90000"/>
              </a:lnSpc>
              <a:buFont typeface="Wingdings" pitchFamily="2" charset="2"/>
              <a:buChar char="Ø"/>
            </a:pPr>
            <a:endParaRPr lang="en-US" sz="1400" dirty="0"/>
          </a:p>
          <a:p>
            <a:pPr>
              <a:lnSpc>
                <a:spcPct val="90000"/>
              </a:lnSpc>
            </a:pPr>
            <a:endParaRPr lang="en-US" sz="1400" dirty="0"/>
          </a:p>
        </p:txBody>
      </p:sp>
      <p:sp>
        <p:nvSpPr>
          <p:cNvPr id="6" name="TextBox 5">
            <a:extLst>
              <a:ext uri="{FF2B5EF4-FFF2-40B4-BE49-F238E27FC236}">
                <a16:creationId xmlns:a16="http://schemas.microsoft.com/office/drawing/2014/main" id="{B45A257F-2486-E13F-D1D6-20A8D70541D6}"/>
              </a:ext>
            </a:extLst>
          </p:cNvPr>
          <p:cNvSpPr txBox="1"/>
          <p:nvPr/>
        </p:nvSpPr>
        <p:spPr>
          <a:xfrm>
            <a:off x="204571" y="5766100"/>
            <a:ext cx="5411738" cy="954107"/>
          </a:xfrm>
          <a:prstGeom prst="rect">
            <a:avLst/>
          </a:prstGeom>
          <a:noFill/>
        </p:spPr>
        <p:txBody>
          <a:bodyPr wrap="none" rtlCol="0">
            <a:spAutoFit/>
          </a:bodyPr>
          <a:lstStyle/>
          <a:p>
            <a:pPr marL="285750" indent="-285750" algn="just">
              <a:buFont typeface="Arial" panose="020B0604020202020204" pitchFamily="34" charset="0"/>
              <a:buChar char="•"/>
            </a:pPr>
            <a:r>
              <a:rPr lang="en-US" sz="1400" dirty="0">
                <a:solidFill>
                  <a:schemeClr val="tx2"/>
                </a:solidFill>
                <a:latin typeface="+mj-lt"/>
              </a:rPr>
              <a:t>Open play shots, goals </a:t>
            </a:r>
            <a:r>
              <a:rPr lang="en-US" sz="1400" dirty="0" err="1">
                <a:solidFill>
                  <a:schemeClr val="tx2"/>
                </a:solidFill>
                <a:latin typeface="+mj-lt"/>
              </a:rPr>
              <a:t>Vizualization</a:t>
            </a:r>
            <a:r>
              <a:rPr lang="en-US" sz="1400" dirty="0">
                <a:solidFill>
                  <a:schemeClr val="tx2"/>
                </a:solidFill>
                <a:latin typeface="+mj-lt"/>
              </a:rPr>
              <a:t>.</a:t>
            </a:r>
          </a:p>
          <a:p>
            <a:pPr marL="285750" indent="-285750" algn="just">
              <a:buFont typeface="Arial" panose="020B0604020202020204" pitchFamily="34" charset="0"/>
              <a:buChar char="•"/>
            </a:pPr>
            <a:r>
              <a:rPr lang="en-US" sz="1400" dirty="0">
                <a:solidFill>
                  <a:schemeClr val="tx2"/>
                </a:solidFill>
                <a:latin typeface="+mj-lt"/>
              </a:rPr>
              <a:t>Number of Shots taken,  and goals scored from each zone </a:t>
            </a:r>
            <a:br>
              <a:rPr lang="en-US" sz="1400" dirty="0">
                <a:solidFill>
                  <a:schemeClr val="tx2"/>
                </a:solidFill>
                <a:latin typeface="+mj-lt"/>
              </a:rPr>
            </a:br>
            <a:r>
              <a:rPr lang="en-US" sz="1400" dirty="0">
                <a:solidFill>
                  <a:schemeClr val="tx2"/>
                </a:solidFill>
                <a:latin typeface="+mj-lt"/>
              </a:rPr>
              <a:t>along with the percentage.</a:t>
            </a:r>
          </a:p>
          <a:p>
            <a:pPr marL="285750" indent="-285750" algn="just">
              <a:buFont typeface="Arial" panose="020B0604020202020204" pitchFamily="34" charset="0"/>
              <a:buChar char="•"/>
            </a:pPr>
            <a:r>
              <a:rPr lang="en-US" sz="1400" dirty="0">
                <a:solidFill>
                  <a:schemeClr val="tx2"/>
                </a:solidFill>
                <a:latin typeface="+mj-lt"/>
              </a:rPr>
              <a:t>Please, refer to “Task – 1 </a:t>
            </a:r>
            <a:r>
              <a:rPr lang="en-US" sz="1400" dirty="0" err="1">
                <a:solidFill>
                  <a:schemeClr val="tx2"/>
                </a:solidFill>
                <a:latin typeface="+mj-lt"/>
              </a:rPr>
              <a:t>xG</a:t>
            </a:r>
            <a:r>
              <a:rPr lang="en-US" sz="1400" dirty="0">
                <a:solidFill>
                  <a:schemeClr val="tx2"/>
                </a:solidFill>
                <a:latin typeface="+mj-lt"/>
              </a:rPr>
              <a:t> (Shot and Goal Viz.).</a:t>
            </a:r>
            <a:r>
              <a:rPr lang="en-US" sz="1400" dirty="0" err="1">
                <a:solidFill>
                  <a:schemeClr val="tx2"/>
                </a:solidFill>
                <a:latin typeface="+mj-lt"/>
              </a:rPr>
              <a:t>ipynb</a:t>
            </a:r>
            <a:r>
              <a:rPr lang="en-US" sz="1400" dirty="0">
                <a:solidFill>
                  <a:schemeClr val="tx2"/>
                </a:solidFill>
                <a:latin typeface="+mj-lt"/>
              </a:rPr>
              <a:t>” for the code.</a:t>
            </a:r>
          </a:p>
        </p:txBody>
      </p:sp>
    </p:spTree>
    <p:extLst>
      <p:ext uri="{BB962C8B-B14F-4D97-AF65-F5344CB8AC3E}">
        <p14:creationId xmlns:p14="http://schemas.microsoft.com/office/powerpoint/2010/main" val="6979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F768-5674-6605-8134-AA632236DF40}"/>
              </a:ext>
            </a:extLst>
          </p:cNvPr>
          <p:cNvSpPr>
            <a:spLocks noGrp="1"/>
          </p:cNvSpPr>
          <p:nvPr>
            <p:ph type="title"/>
          </p:nvPr>
        </p:nvSpPr>
        <p:spPr>
          <a:xfrm>
            <a:off x="428625" y="190499"/>
            <a:ext cx="9486900" cy="614363"/>
          </a:xfrm>
        </p:spPr>
        <p:txBody>
          <a:bodyPr/>
          <a:lstStyle/>
          <a:p>
            <a:r>
              <a:rPr lang="en-US" dirty="0"/>
              <a:t>Data VISUALIZATION - 1</a:t>
            </a:r>
          </a:p>
        </p:txBody>
      </p:sp>
      <p:sp>
        <p:nvSpPr>
          <p:cNvPr id="14" name="TextBox 13">
            <a:extLst>
              <a:ext uri="{FF2B5EF4-FFF2-40B4-BE49-F238E27FC236}">
                <a16:creationId xmlns:a16="http://schemas.microsoft.com/office/drawing/2014/main" id="{38313845-7C84-C2E0-1AC7-8310F6709F8B}"/>
              </a:ext>
            </a:extLst>
          </p:cNvPr>
          <p:cNvSpPr txBox="1"/>
          <p:nvPr/>
        </p:nvSpPr>
        <p:spPr>
          <a:xfrm>
            <a:off x="2745098" y="5683807"/>
            <a:ext cx="624851" cy="369332"/>
          </a:xfrm>
          <a:prstGeom prst="rect">
            <a:avLst/>
          </a:prstGeom>
          <a:noFill/>
        </p:spPr>
        <p:txBody>
          <a:bodyPr wrap="none" rtlCol="0">
            <a:spAutoFit/>
          </a:bodyPr>
          <a:lstStyle/>
          <a:p>
            <a:r>
              <a:rPr lang="en-US" dirty="0"/>
              <a:t>PCA</a:t>
            </a:r>
          </a:p>
        </p:txBody>
      </p:sp>
      <p:sp>
        <p:nvSpPr>
          <p:cNvPr id="16" name="TextBox 15">
            <a:extLst>
              <a:ext uri="{FF2B5EF4-FFF2-40B4-BE49-F238E27FC236}">
                <a16:creationId xmlns:a16="http://schemas.microsoft.com/office/drawing/2014/main" id="{4BAA27E8-D8F1-435D-CD25-5475B7132A95}"/>
              </a:ext>
            </a:extLst>
          </p:cNvPr>
          <p:cNvSpPr txBox="1"/>
          <p:nvPr/>
        </p:nvSpPr>
        <p:spPr>
          <a:xfrm>
            <a:off x="8549198" y="5683806"/>
            <a:ext cx="760978" cy="369332"/>
          </a:xfrm>
          <a:prstGeom prst="rect">
            <a:avLst/>
          </a:prstGeom>
          <a:noFill/>
        </p:spPr>
        <p:txBody>
          <a:bodyPr wrap="none" rtlCol="0">
            <a:spAutoFit/>
          </a:bodyPr>
          <a:lstStyle/>
          <a:p>
            <a:r>
              <a:rPr lang="en-US" dirty="0"/>
              <a:t>T-SNE</a:t>
            </a:r>
          </a:p>
        </p:txBody>
      </p:sp>
      <p:pic>
        <p:nvPicPr>
          <p:cNvPr id="20" name="Content Placeholder 19" descr="A graph showing a number of dots&#10;&#10;Description automatically generated with medium confidence">
            <a:extLst>
              <a:ext uri="{FF2B5EF4-FFF2-40B4-BE49-F238E27FC236}">
                <a16:creationId xmlns:a16="http://schemas.microsoft.com/office/drawing/2014/main" id="{B355EA5C-14C1-1B54-72DC-0EEBCAEFC587}"/>
              </a:ext>
            </a:extLst>
          </p:cNvPr>
          <p:cNvPicPr>
            <a:picLocks noGrp="1" noChangeAspect="1"/>
          </p:cNvPicPr>
          <p:nvPr>
            <p:ph idx="1"/>
          </p:nvPr>
        </p:nvPicPr>
        <p:blipFill>
          <a:blip r:embed="rId3"/>
          <a:stretch>
            <a:fillRect/>
          </a:stretch>
        </p:blipFill>
        <p:spPr>
          <a:xfrm>
            <a:off x="253944" y="1019174"/>
            <a:ext cx="5607161" cy="4424364"/>
          </a:xfrm>
        </p:spPr>
      </p:pic>
      <p:pic>
        <p:nvPicPr>
          <p:cNvPr id="22" name="Picture 21" descr="A graph with black dots&#10;&#10;Description automatically generated">
            <a:extLst>
              <a:ext uri="{FF2B5EF4-FFF2-40B4-BE49-F238E27FC236}">
                <a16:creationId xmlns:a16="http://schemas.microsoft.com/office/drawing/2014/main" id="{58FB725B-0A92-DC21-2E41-3388C9CA4A2C}"/>
              </a:ext>
            </a:extLst>
          </p:cNvPr>
          <p:cNvPicPr>
            <a:picLocks noChangeAspect="1"/>
          </p:cNvPicPr>
          <p:nvPr/>
        </p:nvPicPr>
        <p:blipFill>
          <a:blip r:embed="rId4"/>
          <a:stretch>
            <a:fillRect/>
          </a:stretch>
        </p:blipFill>
        <p:spPr>
          <a:xfrm>
            <a:off x="6096000" y="804862"/>
            <a:ext cx="5667375" cy="4638676"/>
          </a:xfrm>
          <a:prstGeom prst="rect">
            <a:avLst/>
          </a:prstGeom>
        </p:spPr>
      </p:pic>
      <p:sp>
        <p:nvSpPr>
          <p:cNvPr id="23" name="TextBox 22">
            <a:extLst>
              <a:ext uri="{FF2B5EF4-FFF2-40B4-BE49-F238E27FC236}">
                <a16:creationId xmlns:a16="http://schemas.microsoft.com/office/drawing/2014/main" id="{9B49AD62-1F4E-F1C0-45D5-8C0C09EECFF7}"/>
              </a:ext>
            </a:extLst>
          </p:cNvPr>
          <p:cNvSpPr txBox="1"/>
          <p:nvPr/>
        </p:nvSpPr>
        <p:spPr>
          <a:xfrm>
            <a:off x="728688" y="6053138"/>
            <a:ext cx="11034687"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tx2"/>
                </a:solidFill>
                <a:latin typeface="+mj-lt"/>
              </a:rPr>
              <a:t>To visualize the open play shot data in a low dimensional space and PCA and t-SNE is used. </a:t>
            </a:r>
          </a:p>
          <a:p>
            <a:pPr marL="285750" indent="-285750">
              <a:buFont typeface="Arial" panose="020B0604020202020204" pitchFamily="34" charset="0"/>
              <a:buChar char="•"/>
            </a:pPr>
            <a:r>
              <a:rPr lang="en-GB" sz="1400" dirty="0">
                <a:solidFill>
                  <a:schemeClr val="tx2"/>
                </a:solidFill>
                <a:latin typeface="+mj-lt"/>
              </a:rPr>
              <a:t>PCA reduces the number of dimensions in  the data while retaining most of the variance whereas t-SNE captures non-linear relationships in the data.</a:t>
            </a:r>
          </a:p>
          <a:p>
            <a:pPr marL="285750" indent="-285750">
              <a:buFont typeface="Arial" panose="020B0604020202020204" pitchFamily="34" charset="0"/>
              <a:buChar char="•"/>
            </a:pPr>
            <a:r>
              <a:rPr lang="en-US" sz="1400" dirty="0">
                <a:solidFill>
                  <a:schemeClr val="tx2"/>
                </a:solidFill>
                <a:latin typeface="+mj-lt"/>
              </a:rPr>
              <a:t>Please, refer to “Task – 1 </a:t>
            </a:r>
            <a:r>
              <a:rPr lang="en-US" sz="1400" dirty="0" err="1">
                <a:solidFill>
                  <a:schemeClr val="tx2"/>
                </a:solidFill>
                <a:latin typeface="+mj-lt"/>
              </a:rPr>
              <a:t>xG</a:t>
            </a:r>
            <a:r>
              <a:rPr lang="en-US" sz="1400" dirty="0">
                <a:solidFill>
                  <a:schemeClr val="tx2"/>
                </a:solidFill>
                <a:latin typeface="+mj-lt"/>
              </a:rPr>
              <a:t> (Shot and Goal Viz.).</a:t>
            </a:r>
            <a:r>
              <a:rPr lang="en-US" sz="1400" dirty="0" err="1">
                <a:solidFill>
                  <a:schemeClr val="tx2"/>
                </a:solidFill>
                <a:latin typeface="+mj-lt"/>
              </a:rPr>
              <a:t>ipynb</a:t>
            </a:r>
            <a:r>
              <a:rPr lang="en-US" sz="1400" dirty="0">
                <a:solidFill>
                  <a:schemeClr val="tx2"/>
                </a:solidFill>
                <a:latin typeface="+mj-lt"/>
              </a:rPr>
              <a:t>” for the code</a:t>
            </a:r>
            <a:r>
              <a:rPr lang="en-GB" sz="1400" dirty="0">
                <a:solidFill>
                  <a:schemeClr val="tx2"/>
                </a:solidFill>
                <a:latin typeface="+mj-lt"/>
              </a:rPr>
              <a:t>.</a:t>
            </a:r>
            <a:endParaRPr lang="en-US" sz="1400" dirty="0">
              <a:solidFill>
                <a:schemeClr val="tx2"/>
              </a:solidFill>
              <a:latin typeface="+mj-lt"/>
            </a:endParaRPr>
          </a:p>
        </p:txBody>
      </p:sp>
    </p:spTree>
    <p:extLst>
      <p:ext uri="{BB962C8B-B14F-4D97-AF65-F5344CB8AC3E}">
        <p14:creationId xmlns:p14="http://schemas.microsoft.com/office/powerpoint/2010/main" val="3259973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EBD63AD-33A9-4D22-9A5B-438B663EC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AD9CC4-644A-42E5-A6A6-082517FA6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604C4-DEC1-3AA8-D07C-248650D11788}"/>
              </a:ext>
            </a:extLst>
          </p:cNvPr>
          <p:cNvSpPr>
            <a:spLocks noGrp="1"/>
          </p:cNvSpPr>
          <p:nvPr>
            <p:ph type="title"/>
          </p:nvPr>
        </p:nvSpPr>
        <p:spPr>
          <a:xfrm>
            <a:off x="6781800" y="510494"/>
            <a:ext cx="4741045" cy="1022884"/>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MODEL SELECTION</a:t>
            </a:r>
          </a:p>
        </p:txBody>
      </p:sp>
      <p:pic>
        <p:nvPicPr>
          <p:cNvPr id="8" name="Picture Placeholder 7" descr="A screenshot of a game&#10;&#10;Description automatically generated">
            <a:extLst>
              <a:ext uri="{FF2B5EF4-FFF2-40B4-BE49-F238E27FC236}">
                <a16:creationId xmlns:a16="http://schemas.microsoft.com/office/drawing/2014/main" id="{738A5EB4-2C0A-5B06-671D-4E0B1991E030}"/>
              </a:ext>
            </a:extLst>
          </p:cNvPr>
          <p:cNvPicPr>
            <a:picLocks noGrp="1" noChangeAspect="1"/>
          </p:cNvPicPr>
          <p:nvPr>
            <p:ph type="pic" idx="1"/>
          </p:nvPr>
        </p:nvPicPr>
        <p:blipFill rotWithShape="1">
          <a:blip r:embed="rId2"/>
          <a:srcRect l="14264" r="14262" b="-2"/>
          <a:stretch/>
        </p:blipFill>
        <p:spPr>
          <a:xfrm>
            <a:off x="685801" y="685800"/>
            <a:ext cx="4724400" cy="5486400"/>
          </a:xfrm>
          <a:prstGeom prst="rect">
            <a:avLst/>
          </a:prstGeom>
        </p:spPr>
      </p:pic>
      <p:sp>
        <p:nvSpPr>
          <p:cNvPr id="4" name="Text Placeholder 3">
            <a:extLst>
              <a:ext uri="{FF2B5EF4-FFF2-40B4-BE49-F238E27FC236}">
                <a16:creationId xmlns:a16="http://schemas.microsoft.com/office/drawing/2014/main" id="{766ADB2A-28B2-CD9D-A366-590EC6AAA3EA}"/>
              </a:ext>
            </a:extLst>
          </p:cNvPr>
          <p:cNvSpPr>
            <a:spLocks noGrp="1"/>
          </p:cNvSpPr>
          <p:nvPr>
            <p:ph type="body" sz="half" idx="2"/>
          </p:nvPr>
        </p:nvSpPr>
        <p:spPr>
          <a:xfrm>
            <a:off x="6701170" y="1817153"/>
            <a:ext cx="4821675" cy="4471452"/>
          </a:xfrm>
        </p:spPr>
        <p:txBody>
          <a:bodyPr vert="horz" lIns="91440" tIns="45720" rIns="91440" bIns="45720" rtlCol="0">
            <a:normAutofit/>
          </a:bodyPr>
          <a:lstStyle/>
          <a:p>
            <a:pPr indent="-228600">
              <a:buFont typeface="Arial" panose="020B0604020202020204" pitchFamily="34" charset="0"/>
              <a:buChar char="•"/>
            </a:pPr>
            <a:r>
              <a:rPr lang="en-US" dirty="0"/>
              <a:t>Three learning algorithms are used:</a:t>
            </a:r>
          </a:p>
          <a:p>
            <a:pPr marL="400050" indent="-285750">
              <a:buFont typeface="Wingdings" pitchFamily="2" charset="2"/>
              <a:buChar char="Ø"/>
            </a:pPr>
            <a:r>
              <a:rPr lang="en-US" dirty="0"/>
              <a:t>Logistic Regression (Linear Model) (LOGREG)</a:t>
            </a:r>
          </a:p>
          <a:p>
            <a:pPr marL="400050" indent="-285750">
              <a:buFont typeface="Wingdings" pitchFamily="2" charset="2"/>
              <a:buChar char="Ø"/>
            </a:pPr>
            <a:r>
              <a:rPr lang="en-US" dirty="0" err="1"/>
              <a:t>XGBoost</a:t>
            </a:r>
            <a:r>
              <a:rPr lang="en-US" dirty="0"/>
              <a:t> (Tree Ensemble Model)</a:t>
            </a:r>
          </a:p>
          <a:p>
            <a:pPr marL="400050" indent="-285750">
              <a:buFont typeface="Wingdings" pitchFamily="2" charset="2"/>
              <a:buChar char="Ø"/>
            </a:pPr>
            <a:r>
              <a:rPr lang="en-US" dirty="0"/>
              <a:t>Artificial Neural Network (ANN) (uses layers of interconnected neurons to model complex non-linear patterns in data.)</a:t>
            </a:r>
          </a:p>
          <a:p>
            <a:pPr indent="-228600">
              <a:buFont typeface="Arial" panose="020B0604020202020204" pitchFamily="34" charset="0"/>
              <a:buChar char="•"/>
            </a:pPr>
            <a:r>
              <a:rPr lang="en-US" dirty="0"/>
              <a:t>Using these three machine learning models, we will predict the Expected Goal (xG) in each zone of the Test set figure. </a:t>
            </a:r>
          </a:p>
          <a:p>
            <a:pPr indent="-228600">
              <a:buFont typeface="Arial" panose="020B0604020202020204" pitchFamily="34" charset="0"/>
              <a:buChar char="•"/>
            </a:pPr>
            <a:r>
              <a:rPr lang="en-GB" dirty="0"/>
              <a:t>The test set comprises 1023 shots, out of which 118 resulted in goals.</a:t>
            </a:r>
          </a:p>
          <a:p>
            <a:pPr indent="-228600">
              <a:buFont typeface="Arial" panose="020B0604020202020204" pitchFamily="34" charset="0"/>
              <a:buChar char="•"/>
            </a:pPr>
            <a:r>
              <a:rPr lang="en-GB" dirty="0"/>
              <a:t>The visualizations, later on the slides, will be presented only for </a:t>
            </a:r>
            <a:r>
              <a:rPr lang="en-GB" dirty="0" err="1"/>
              <a:t>XGBoost</a:t>
            </a:r>
            <a:r>
              <a:rPr lang="en-GB" dirty="0"/>
              <a:t> only.</a:t>
            </a:r>
          </a:p>
          <a:p>
            <a:endParaRPr lang="en-US" dirty="0"/>
          </a:p>
        </p:txBody>
      </p:sp>
    </p:spTree>
    <p:extLst>
      <p:ext uri="{BB962C8B-B14F-4D97-AF65-F5344CB8AC3E}">
        <p14:creationId xmlns:p14="http://schemas.microsoft.com/office/powerpoint/2010/main" val="70907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943A-E679-35D3-89D7-264CBE04C7E0}"/>
              </a:ext>
            </a:extLst>
          </p:cNvPr>
          <p:cNvSpPr>
            <a:spLocks noGrp="1"/>
          </p:cNvSpPr>
          <p:nvPr>
            <p:ph type="title"/>
          </p:nvPr>
        </p:nvSpPr>
        <p:spPr>
          <a:xfrm>
            <a:off x="301213" y="94130"/>
            <a:ext cx="9486900" cy="476025"/>
          </a:xfrm>
        </p:spPr>
        <p:txBody>
          <a:bodyPr>
            <a:normAutofit/>
          </a:bodyPr>
          <a:lstStyle/>
          <a:p>
            <a:r>
              <a:rPr lang="en-US" sz="2800" dirty="0"/>
              <a:t>Model results</a:t>
            </a:r>
          </a:p>
        </p:txBody>
      </p:sp>
      <p:graphicFrame>
        <p:nvGraphicFramePr>
          <p:cNvPr id="4" name="Content Placeholder 3">
            <a:extLst>
              <a:ext uri="{FF2B5EF4-FFF2-40B4-BE49-F238E27FC236}">
                <a16:creationId xmlns:a16="http://schemas.microsoft.com/office/drawing/2014/main" id="{1092F25D-7FFC-F545-0F98-3D51C91CFD19}"/>
              </a:ext>
            </a:extLst>
          </p:cNvPr>
          <p:cNvGraphicFramePr>
            <a:graphicFrameLocks noGrp="1"/>
          </p:cNvGraphicFramePr>
          <p:nvPr>
            <p:ph idx="1"/>
            <p:extLst>
              <p:ext uri="{D42A27DB-BD31-4B8C-83A1-F6EECF244321}">
                <p14:modId xmlns:p14="http://schemas.microsoft.com/office/powerpoint/2010/main" val="3289788610"/>
              </p:ext>
            </p:extLst>
          </p:nvPr>
        </p:nvGraphicFramePr>
        <p:xfrm>
          <a:off x="301213" y="570155"/>
          <a:ext cx="11381591" cy="5548989"/>
        </p:xfrm>
        <a:graphic>
          <a:graphicData uri="http://schemas.openxmlformats.org/drawingml/2006/table">
            <a:tbl>
              <a:tblPr firstRow="1" bandRow="1">
                <a:tableStyleId>{5C22544A-7EE6-4342-B048-85BDC9FD1C3A}</a:tableStyleId>
              </a:tblPr>
              <a:tblGrid>
                <a:gridCol w="2280622">
                  <a:extLst>
                    <a:ext uri="{9D8B030D-6E8A-4147-A177-3AD203B41FA5}">
                      <a16:colId xmlns:a16="http://schemas.microsoft.com/office/drawing/2014/main" val="130746715"/>
                    </a:ext>
                  </a:extLst>
                </a:gridCol>
                <a:gridCol w="785309">
                  <a:extLst>
                    <a:ext uri="{9D8B030D-6E8A-4147-A177-3AD203B41FA5}">
                      <a16:colId xmlns:a16="http://schemas.microsoft.com/office/drawing/2014/main" val="4292917738"/>
                    </a:ext>
                  </a:extLst>
                </a:gridCol>
                <a:gridCol w="1011218">
                  <a:extLst>
                    <a:ext uri="{9D8B030D-6E8A-4147-A177-3AD203B41FA5}">
                      <a16:colId xmlns:a16="http://schemas.microsoft.com/office/drawing/2014/main" val="383238059"/>
                    </a:ext>
                  </a:extLst>
                </a:gridCol>
                <a:gridCol w="1355464">
                  <a:extLst>
                    <a:ext uri="{9D8B030D-6E8A-4147-A177-3AD203B41FA5}">
                      <a16:colId xmlns:a16="http://schemas.microsoft.com/office/drawing/2014/main" val="1347663946"/>
                    </a:ext>
                  </a:extLst>
                </a:gridCol>
                <a:gridCol w="1247887">
                  <a:extLst>
                    <a:ext uri="{9D8B030D-6E8A-4147-A177-3AD203B41FA5}">
                      <a16:colId xmlns:a16="http://schemas.microsoft.com/office/drawing/2014/main" val="1127696937"/>
                    </a:ext>
                  </a:extLst>
                </a:gridCol>
                <a:gridCol w="2601573">
                  <a:extLst>
                    <a:ext uri="{9D8B030D-6E8A-4147-A177-3AD203B41FA5}">
                      <a16:colId xmlns:a16="http://schemas.microsoft.com/office/drawing/2014/main" val="1468721903"/>
                    </a:ext>
                  </a:extLst>
                </a:gridCol>
                <a:gridCol w="1049759">
                  <a:extLst>
                    <a:ext uri="{9D8B030D-6E8A-4147-A177-3AD203B41FA5}">
                      <a16:colId xmlns:a16="http://schemas.microsoft.com/office/drawing/2014/main" val="1403575968"/>
                    </a:ext>
                  </a:extLst>
                </a:gridCol>
                <a:gridCol w="1049759">
                  <a:extLst>
                    <a:ext uri="{9D8B030D-6E8A-4147-A177-3AD203B41FA5}">
                      <a16:colId xmlns:a16="http://schemas.microsoft.com/office/drawing/2014/main" val="3556921239"/>
                    </a:ext>
                  </a:extLst>
                </a:gridCol>
              </a:tblGrid>
              <a:tr h="626388">
                <a:tc>
                  <a:txBody>
                    <a:bodyPr/>
                    <a:lstStyle/>
                    <a:p>
                      <a:r>
                        <a:rPr lang="en-US" sz="1200" dirty="0"/>
                        <a:t>Models</a:t>
                      </a:r>
                    </a:p>
                  </a:txBody>
                  <a:tcPr/>
                </a:tc>
                <a:tc>
                  <a:txBody>
                    <a:bodyPr/>
                    <a:lstStyle/>
                    <a:p>
                      <a:r>
                        <a:rPr lang="en-US" sz="1200" dirty="0"/>
                        <a:t>RMSE</a:t>
                      </a:r>
                    </a:p>
                  </a:txBody>
                  <a:tcPr/>
                </a:tc>
                <a:tc>
                  <a:txBody>
                    <a:bodyPr/>
                    <a:lstStyle/>
                    <a:p>
                      <a:r>
                        <a:rPr lang="en-US" sz="1200" dirty="0"/>
                        <a:t>AUC</a:t>
                      </a:r>
                    </a:p>
                  </a:txBody>
                  <a:tcPr/>
                </a:tc>
                <a:tc>
                  <a:txBody>
                    <a:bodyPr/>
                    <a:lstStyle/>
                    <a:p>
                      <a:r>
                        <a:rPr lang="en-US" sz="1200" dirty="0"/>
                        <a:t>BRIER SCORE</a:t>
                      </a:r>
                    </a:p>
                  </a:txBody>
                  <a:tcPr/>
                </a:tc>
                <a:tc>
                  <a:txBody>
                    <a:bodyPr/>
                    <a:lstStyle/>
                    <a:p>
                      <a:r>
                        <a:rPr lang="en-US" sz="1200" dirty="0" err="1"/>
                        <a:t>xG</a:t>
                      </a:r>
                      <a:r>
                        <a:rPr lang="en-US" sz="1200" dirty="0"/>
                        <a:t> Predicted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xG</a:t>
                      </a:r>
                      <a:r>
                        <a:rPr lang="en-US" sz="1200" dirty="0"/>
                        <a:t> Difference (</a:t>
                      </a:r>
                      <a:r>
                        <a:rPr lang="en-US" sz="1200" dirty="0" err="1"/>
                        <a:t>xG</a:t>
                      </a:r>
                      <a:r>
                        <a:rPr lang="en-US" sz="1200" dirty="0"/>
                        <a:t> Predicted – Actual Goals)</a:t>
                      </a:r>
                    </a:p>
                    <a:p>
                      <a:endParaRPr lang="en-US" sz="1200" dirty="0"/>
                    </a:p>
                  </a:txBody>
                  <a:tcPr/>
                </a:tc>
                <a:tc gridSpan="2">
                  <a:txBody>
                    <a:bodyPr/>
                    <a:lstStyle/>
                    <a:p>
                      <a:r>
                        <a:rPr lang="en-US" sz="1200" dirty="0"/>
                        <a:t>CONFUSION MATRIX</a:t>
                      </a:r>
                    </a:p>
                  </a:txBody>
                  <a:tcPr/>
                </a:tc>
                <a:tc hMerge="1">
                  <a:txBody>
                    <a:bodyPr/>
                    <a:lstStyle/>
                    <a:p>
                      <a:endParaRPr lang="en-US"/>
                    </a:p>
                  </a:txBody>
                  <a:tcPr/>
                </a:tc>
                <a:extLst>
                  <a:ext uri="{0D108BD9-81ED-4DB2-BD59-A6C34878D82A}">
                    <a16:rowId xmlns:a16="http://schemas.microsoft.com/office/drawing/2014/main" val="3170422541"/>
                  </a:ext>
                </a:extLst>
              </a:tr>
              <a:tr h="283225">
                <a:tc rowSpan="2">
                  <a:txBody>
                    <a:bodyPr/>
                    <a:lstStyle/>
                    <a:p>
                      <a:r>
                        <a:rPr lang="en-US" sz="1200" dirty="0"/>
                        <a:t>LOGREG (Without sampling)</a:t>
                      </a:r>
                    </a:p>
                  </a:txBody>
                  <a:tcPr/>
                </a:tc>
                <a:tc rowSpan="2">
                  <a:txBody>
                    <a:bodyPr/>
                    <a:lstStyle/>
                    <a:p>
                      <a:r>
                        <a:rPr lang="en-US" sz="1200" dirty="0"/>
                        <a:t>0.2877</a:t>
                      </a:r>
                    </a:p>
                  </a:txBody>
                  <a:tcPr/>
                </a:tc>
                <a:tc rowSpan="2">
                  <a:txBody>
                    <a:bodyPr/>
                    <a:lstStyle/>
                    <a:p>
                      <a:r>
                        <a:rPr lang="en-US" sz="1200" dirty="0"/>
                        <a:t>0.60</a:t>
                      </a:r>
                    </a:p>
                  </a:txBody>
                  <a:tcPr/>
                </a:tc>
                <a:tc rowSpan="2">
                  <a:txBody>
                    <a:bodyPr/>
                    <a:lstStyle/>
                    <a:p>
                      <a:r>
                        <a:rPr lang="en-US" sz="1200" dirty="0"/>
                        <a:t>0.082</a:t>
                      </a:r>
                    </a:p>
                  </a:txBody>
                  <a:tcPr/>
                </a:tc>
                <a:tc rowSpan="2">
                  <a:txBody>
                    <a:bodyPr/>
                    <a:lstStyle/>
                    <a:p>
                      <a:r>
                        <a:rPr lang="en-US" sz="1200" dirty="0"/>
                        <a:t>126.59</a:t>
                      </a:r>
                    </a:p>
                  </a:txBody>
                  <a:tcPr/>
                </a:tc>
                <a:tc rowSpan="2">
                  <a:txBody>
                    <a:bodyPr/>
                    <a:lstStyle/>
                    <a:p>
                      <a:r>
                        <a:rPr lang="en-US" sz="1200" dirty="0"/>
                        <a:t>8.59 </a:t>
                      </a:r>
                    </a:p>
                  </a:txBody>
                  <a:tcPr/>
                </a:tc>
                <a:tc>
                  <a:txBody>
                    <a:bodyPr/>
                    <a:lstStyle/>
                    <a:p>
                      <a:r>
                        <a:rPr lang="en-US" sz="1200" dirty="0"/>
                        <a:t>896</a:t>
                      </a:r>
                    </a:p>
                  </a:txBody>
                  <a:tcPr/>
                </a:tc>
                <a:tc>
                  <a:txBody>
                    <a:bodyPr/>
                    <a:lstStyle/>
                    <a:p>
                      <a:r>
                        <a:rPr lang="en-US" sz="1200" dirty="0"/>
                        <a:t>9</a:t>
                      </a:r>
                    </a:p>
                  </a:txBody>
                  <a:tcPr/>
                </a:tc>
                <a:extLst>
                  <a:ext uri="{0D108BD9-81ED-4DB2-BD59-A6C34878D82A}">
                    <a16:rowId xmlns:a16="http://schemas.microsoft.com/office/drawing/2014/main" val="2416769882"/>
                  </a:ext>
                </a:extLst>
              </a:tr>
              <a:tr h="2832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94</a:t>
                      </a:r>
                    </a:p>
                  </a:txBody>
                  <a:tcPr/>
                </a:tc>
                <a:tc>
                  <a:txBody>
                    <a:bodyPr/>
                    <a:lstStyle/>
                    <a:p>
                      <a:r>
                        <a:rPr lang="en-US" sz="1200" dirty="0"/>
                        <a:t>24</a:t>
                      </a:r>
                    </a:p>
                  </a:txBody>
                  <a:tcPr/>
                </a:tc>
                <a:extLst>
                  <a:ext uri="{0D108BD9-81ED-4DB2-BD59-A6C34878D82A}">
                    <a16:rowId xmlns:a16="http://schemas.microsoft.com/office/drawing/2014/main" val="2963683446"/>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LOGREG (oversampling SMOTE)</a:t>
                      </a:r>
                    </a:p>
                    <a:p>
                      <a:endParaRPr lang="en-US" sz="1200" dirty="0"/>
                    </a:p>
                  </a:txBody>
                  <a:tcPr/>
                </a:tc>
                <a:tc rowSpan="2">
                  <a:txBody>
                    <a:bodyPr/>
                    <a:lstStyle/>
                    <a:p>
                      <a:r>
                        <a:rPr lang="en-US" sz="1200" dirty="0"/>
                        <a:t>0.4259</a:t>
                      </a:r>
                    </a:p>
                  </a:txBody>
                  <a:tcPr/>
                </a:tc>
                <a:tc rowSpan="2">
                  <a:txBody>
                    <a:bodyPr/>
                    <a:lstStyle/>
                    <a:p>
                      <a:r>
                        <a:rPr lang="en-US" sz="1200" dirty="0"/>
                        <a:t>0.70</a:t>
                      </a:r>
                    </a:p>
                  </a:txBody>
                  <a:tcPr/>
                </a:tc>
                <a:tc rowSpan="2">
                  <a:txBody>
                    <a:bodyPr/>
                    <a:lstStyle/>
                    <a:p>
                      <a:r>
                        <a:rPr lang="en-US" sz="1200" dirty="0"/>
                        <a:t>0.181</a:t>
                      </a:r>
                    </a:p>
                  </a:txBody>
                  <a:tcPr/>
                </a:tc>
                <a:tc rowSpan="2">
                  <a:txBody>
                    <a:bodyPr/>
                    <a:lstStyle/>
                    <a:p>
                      <a:r>
                        <a:rPr lang="en-US" sz="1200" dirty="0"/>
                        <a:t>374.50</a:t>
                      </a:r>
                    </a:p>
                  </a:txBody>
                  <a:tcPr/>
                </a:tc>
                <a:tc rowSpan="2">
                  <a:txBody>
                    <a:bodyPr/>
                    <a:lstStyle/>
                    <a:p>
                      <a:r>
                        <a:rPr lang="en-US" sz="1200" dirty="0"/>
                        <a:t>256.5</a:t>
                      </a:r>
                    </a:p>
                  </a:txBody>
                  <a:tcPr/>
                </a:tc>
                <a:tc>
                  <a:txBody>
                    <a:bodyPr/>
                    <a:lstStyle/>
                    <a:p>
                      <a:r>
                        <a:rPr lang="en-US" sz="1200" dirty="0"/>
                        <a:t>673</a:t>
                      </a:r>
                    </a:p>
                  </a:txBody>
                  <a:tcPr/>
                </a:tc>
                <a:tc>
                  <a:txBody>
                    <a:bodyPr/>
                    <a:lstStyle/>
                    <a:p>
                      <a:r>
                        <a:rPr lang="en-US" sz="1200" dirty="0"/>
                        <a:t>232</a:t>
                      </a:r>
                    </a:p>
                  </a:txBody>
                  <a:tcPr/>
                </a:tc>
                <a:extLst>
                  <a:ext uri="{0D108BD9-81ED-4DB2-BD59-A6C34878D82A}">
                    <a16:rowId xmlns:a16="http://schemas.microsoft.com/office/drawing/2014/main" val="386392315"/>
                  </a:ext>
                </a:extLst>
              </a:tr>
              <a:tr h="41196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40</a:t>
                      </a:r>
                    </a:p>
                  </a:txBody>
                  <a:tcPr/>
                </a:tc>
                <a:tc>
                  <a:txBody>
                    <a:bodyPr/>
                    <a:lstStyle/>
                    <a:p>
                      <a:r>
                        <a:rPr lang="en-US" sz="1200" dirty="0"/>
                        <a:t>78</a:t>
                      </a:r>
                    </a:p>
                  </a:txBody>
                  <a:tcPr/>
                </a:tc>
                <a:extLst>
                  <a:ext uri="{0D108BD9-81ED-4DB2-BD59-A6C34878D82A}">
                    <a16:rowId xmlns:a16="http://schemas.microsoft.com/office/drawing/2014/main" val="104495502"/>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XGBoost</a:t>
                      </a:r>
                      <a:r>
                        <a:rPr lang="en-US" sz="1200" dirty="0"/>
                        <a:t> (Without sampling)</a:t>
                      </a:r>
                    </a:p>
                    <a:p>
                      <a:endParaRPr lang="en-US" sz="1200" dirty="0"/>
                    </a:p>
                  </a:txBody>
                  <a:tcPr/>
                </a:tc>
                <a:tc rowSpan="2">
                  <a:txBody>
                    <a:bodyPr/>
                    <a:lstStyle/>
                    <a:p>
                      <a:r>
                        <a:rPr lang="en-US" sz="1200" dirty="0"/>
                        <a:t>0.2865</a:t>
                      </a:r>
                    </a:p>
                  </a:txBody>
                  <a:tcPr/>
                </a:tc>
                <a:tc rowSpan="2">
                  <a:txBody>
                    <a:bodyPr/>
                    <a:lstStyle/>
                    <a:p>
                      <a:r>
                        <a:rPr lang="en-US" sz="1200" dirty="0"/>
                        <a:t>0.60</a:t>
                      </a:r>
                    </a:p>
                  </a:txBody>
                  <a:tcPr/>
                </a:tc>
                <a:tc rowSpan="2">
                  <a:txBody>
                    <a:bodyPr/>
                    <a:lstStyle/>
                    <a:p>
                      <a:r>
                        <a:rPr lang="en-US" sz="1200" dirty="0"/>
                        <a:t>0.081</a:t>
                      </a:r>
                    </a:p>
                  </a:txBody>
                  <a:tcPr/>
                </a:tc>
                <a:tc rowSpan="2">
                  <a:txBody>
                    <a:bodyPr/>
                    <a:lstStyle/>
                    <a:p>
                      <a:r>
                        <a:rPr lang="en-US" sz="1200" dirty="0"/>
                        <a:t>123.85</a:t>
                      </a:r>
                    </a:p>
                  </a:txBody>
                  <a:tcPr/>
                </a:tc>
                <a:tc rowSpan="2">
                  <a:txBody>
                    <a:bodyPr/>
                    <a:lstStyle/>
                    <a:p>
                      <a:r>
                        <a:rPr lang="en-US" sz="1200" dirty="0"/>
                        <a:t>5.85</a:t>
                      </a:r>
                    </a:p>
                  </a:txBody>
                  <a:tcPr/>
                </a:tc>
                <a:tc>
                  <a:txBody>
                    <a:bodyPr/>
                    <a:lstStyle/>
                    <a:p>
                      <a:r>
                        <a:rPr lang="en-US" sz="1200" dirty="0"/>
                        <a:t>896</a:t>
                      </a:r>
                    </a:p>
                  </a:txBody>
                  <a:tcPr/>
                </a:tc>
                <a:tc>
                  <a:txBody>
                    <a:bodyPr/>
                    <a:lstStyle/>
                    <a:p>
                      <a:r>
                        <a:rPr lang="en-US" sz="1200" dirty="0"/>
                        <a:t>9</a:t>
                      </a:r>
                    </a:p>
                  </a:txBody>
                  <a:tcPr/>
                </a:tc>
                <a:extLst>
                  <a:ext uri="{0D108BD9-81ED-4DB2-BD59-A6C34878D82A}">
                    <a16:rowId xmlns:a16="http://schemas.microsoft.com/office/drawing/2014/main" val="865583312"/>
                  </a:ext>
                </a:extLst>
              </a:tr>
              <a:tr h="41196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95</a:t>
                      </a:r>
                    </a:p>
                  </a:txBody>
                  <a:tcPr/>
                </a:tc>
                <a:tc>
                  <a:txBody>
                    <a:bodyPr/>
                    <a:lstStyle/>
                    <a:p>
                      <a:r>
                        <a:rPr lang="en-US" sz="1200" dirty="0"/>
                        <a:t>23</a:t>
                      </a:r>
                    </a:p>
                  </a:txBody>
                  <a:tcPr/>
                </a:tc>
                <a:extLst>
                  <a:ext uri="{0D108BD9-81ED-4DB2-BD59-A6C34878D82A}">
                    <a16:rowId xmlns:a16="http://schemas.microsoft.com/office/drawing/2014/main" val="899980092"/>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XGBoost</a:t>
                      </a:r>
                      <a:r>
                        <a:rPr lang="en-US" sz="1200" dirty="0"/>
                        <a:t> (oversampling SMOTE)</a:t>
                      </a:r>
                    </a:p>
                    <a:p>
                      <a:endParaRPr lang="en-US" sz="1200" dirty="0"/>
                    </a:p>
                  </a:txBody>
                  <a:tcPr/>
                </a:tc>
                <a:tc rowSpan="2">
                  <a:txBody>
                    <a:bodyPr/>
                    <a:lstStyle/>
                    <a:p>
                      <a:r>
                        <a:rPr lang="en-US" sz="1200" dirty="0"/>
                        <a:t>0.4039</a:t>
                      </a:r>
                    </a:p>
                  </a:txBody>
                  <a:tcPr/>
                </a:tc>
                <a:tc rowSpan="2">
                  <a:txBody>
                    <a:bodyPr/>
                    <a:lstStyle/>
                    <a:p>
                      <a:r>
                        <a:rPr lang="en-US" sz="1200" dirty="0"/>
                        <a:t>0.70</a:t>
                      </a:r>
                    </a:p>
                  </a:txBody>
                  <a:tcPr/>
                </a:tc>
                <a:tc rowSpan="2">
                  <a:txBody>
                    <a:bodyPr/>
                    <a:lstStyle/>
                    <a:p>
                      <a:r>
                        <a:rPr lang="en-US" sz="1200" dirty="0"/>
                        <a:t>0.163</a:t>
                      </a:r>
                    </a:p>
                  </a:txBody>
                  <a:tcPr/>
                </a:tc>
                <a:tc rowSpan="2">
                  <a:txBody>
                    <a:bodyPr/>
                    <a:lstStyle/>
                    <a:p>
                      <a:r>
                        <a:rPr lang="en-US" sz="1200" dirty="0"/>
                        <a:t>342.57</a:t>
                      </a:r>
                    </a:p>
                  </a:txBody>
                  <a:tcPr/>
                </a:tc>
                <a:tc rowSpan="2">
                  <a:txBody>
                    <a:bodyPr/>
                    <a:lstStyle/>
                    <a:p>
                      <a:r>
                        <a:rPr lang="en-US" sz="1200" dirty="0"/>
                        <a:t>224.57</a:t>
                      </a:r>
                    </a:p>
                  </a:txBody>
                  <a:tcPr/>
                </a:tc>
                <a:tc>
                  <a:txBody>
                    <a:bodyPr/>
                    <a:lstStyle/>
                    <a:p>
                      <a:r>
                        <a:rPr lang="en-US" sz="1200" dirty="0"/>
                        <a:t>701</a:t>
                      </a:r>
                    </a:p>
                  </a:txBody>
                  <a:tcPr/>
                </a:tc>
                <a:tc>
                  <a:txBody>
                    <a:bodyPr/>
                    <a:lstStyle/>
                    <a:p>
                      <a:r>
                        <a:rPr lang="en-US" sz="1200" dirty="0"/>
                        <a:t>204</a:t>
                      </a:r>
                    </a:p>
                  </a:txBody>
                  <a:tcPr/>
                </a:tc>
                <a:extLst>
                  <a:ext uri="{0D108BD9-81ED-4DB2-BD59-A6C34878D82A}">
                    <a16:rowId xmlns:a16="http://schemas.microsoft.com/office/drawing/2014/main" val="196370205"/>
                  </a:ext>
                </a:extLst>
              </a:tr>
              <a:tr h="41196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44</a:t>
                      </a:r>
                    </a:p>
                  </a:txBody>
                  <a:tcPr/>
                </a:tc>
                <a:tc>
                  <a:txBody>
                    <a:bodyPr/>
                    <a:lstStyle/>
                    <a:p>
                      <a:r>
                        <a:rPr lang="en-US" sz="1200" dirty="0"/>
                        <a:t>74</a:t>
                      </a:r>
                    </a:p>
                  </a:txBody>
                  <a:tcPr/>
                </a:tc>
                <a:extLst>
                  <a:ext uri="{0D108BD9-81ED-4DB2-BD59-A6C34878D82A}">
                    <a16:rowId xmlns:a16="http://schemas.microsoft.com/office/drawing/2014/main" val="3622044383"/>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XGBoost</a:t>
                      </a:r>
                      <a:r>
                        <a:rPr lang="en-US" sz="1200" dirty="0"/>
                        <a:t> (Cost Sensitive)</a:t>
                      </a:r>
                    </a:p>
                    <a:p>
                      <a:r>
                        <a:rPr lang="en-US" sz="1200" dirty="0" err="1"/>
                        <a:t>scale_pos_weight</a:t>
                      </a:r>
                      <a:r>
                        <a:rPr lang="en-US" sz="1200" dirty="0"/>
                        <a:t> = 1.2</a:t>
                      </a:r>
                    </a:p>
                  </a:txBody>
                  <a:tcPr/>
                </a:tc>
                <a:tc rowSpan="2">
                  <a:txBody>
                    <a:bodyPr/>
                    <a:lstStyle/>
                    <a:p>
                      <a:r>
                        <a:rPr lang="en-US" sz="1200" dirty="0"/>
                        <a:t>0.2876</a:t>
                      </a:r>
                    </a:p>
                  </a:txBody>
                  <a:tcPr/>
                </a:tc>
                <a:tc rowSpan="2">
                  <a:txBody>
                    <a:bodyPr/>
                    <a:lstStyle/>
                    <a:p>
                      <a:r>
                        <a:rPr lang="en-US" sz="1200" dirty="0"/>
                        <a:t>0.60</a:t>
                      </a:r>
                    </a:p>
                  </a:txBody>
                  <a:tcPr/>
                </a:tc>
                <a:tc rowSpan="2">
                  <a:txBody>
                    <a:bodyPr/>
                    <a:lstStyle/>
                    <a:p>
                      <a:r>
                        <a:rPr lang="en-US" sz="1200" dirty="0"/>
                        <a:t>0.082</a:t>
                      </a:r>
                    </a:p>
                  </a:txBody>
                  <a:tcPr/>
                </a:tc>
                <a:tc rowSpan="2">
                  <a:txBody>
                    <a:bodyPr/>
                    <a:lstStyle/>
                    <a:p>
                      <a:r>
                        <a:rPr lang="en-US" sz="1200" dirty="0"/>
                        <a:t>140.22</a:t>
                      </a:r>
                    </a:p>
                  </a:txBody>
                  <a:tcPr/>
                </a:tc>
                <a:tc rowSpan="2">
                  <a:txBody>
                    <a:bodyPr/>
                    <a:lstStyle/>
                    <a:p>
                      <a:r>
                        <a:rPr lang="en-US" sz="1200" dirty="0"/>
                        <a:t>22.22</a:t>
                      </a:r>
                    </a:p>
                  </a:txBody>
                  <a:tcPr/>
                </a:tc>
                <a:tc>
                  <a:txBody>
                    <a:bodyPr/>
                    <a:lstStyle/>
                    <a:p>
                      <a:r>
                        <a:rPr lang="en-US" sz="1200" dirty="0"/>
                        <a:t>894</a:t>
                      </a:r>
                    </a:p>
                  </a:txBody>
                  <a:tcPr/>
                </a:tc>
                <a:tc>
                  <a:txBody>
                    <a:bodyPr/>
                    <a:lstStyle/>
                    <a:p>
                      <a:r>
                        <a:rPr lang="en-US" sz="1200" dirty="0"/>
                        <a:t>11</a:t>
                      </a:r>
                    </a:p>
                  </a:txBody>
                  <a:tcPr/>
                </a:tc>
                <a:extLst>
                  <a:ext uri="{0D108BD9-81ED-4DB2-BD59-A6C34878D82A}">
                    <a16:rowId xmlns:a16="http://schemas.microsoft.com/office/drawing/2014/main" val="320931858"/>
                  </a:ext>
                </a:extLst>
              </a:tr>
              <a:tr h="2832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92</a:t>
                      </a:r>
                    </a:p>
                  </a:txBody>
                  <a:tcPr/>
                </a:tc>
                <a:tc>
                  <a:txBody>
                    <a:bodyPr/>
                    <a:lstStyle/>
                    <a:p>
                      <a:r>
                        <a:rPr lang="en-US" sz="1200" dirty="0"/>
                        <a:t>26</a:t>
                      </a:r>
                    </a:p>
                  </a:txBody>
                  <a:tcPr/>
                </a:tc>
                <a:extLst>
                  <a:ext uri="{0D108BD9-81ED-4DB2-BD59-A6C34878D82A}">
                    <a16:rowId xmlns:a16="http://schemas.microsoft.com/office/drawing/2014/main" val="1721991406"/>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ANN (Without sampling)</a:t>
                      </a:r>
                    </a:p>
                    <a:p>
                      <a:endParaRPr lang="en-US" sz="1200" dirty="0"/>
                    </a:p>
                  </a:txBody>
                  <a:tcPr/>
                </a:tc>
                <a:tc rowSpan="2">
                  <a:txBody>
                    <a:bodyPr/>
                    <a:lstStyle/>
                    <a:p>
                      <a:r>
                        <a:rPr lang="en-US" sz="1200" dirty="0"/>
                        <a:t>0.2882</a:t>
                      </a:r>
                    </a:p>
                  </a:txBody>
                  <a:tcPr/>
                </a:tc>
                <a:tc rowSpan="2">
                  <a:txBody>
                    <a:bodyPr/>
                    <a:lstStyle/>
                    <a:p>
                      <a:r>
                        <a:rPr lang="en-US" sz="1200" dirty="0"/>
                        <a:t>0.60</a:t>
                      </a:r>
                    </a:p>
                  </a:txBody>
                  <a:tcPr/>
                </a:tc>
                <a:tc rowSpan="2">
                  <a:txBody>
                    <a:bodyPr/>
                    <a:lstStyle/>
                    <a:p>
                      <a:r>
                        <a:rPr lang="en-US" sz="1200" dirty="0"/>
                        <a:t>0.083</a:t>
                      </a:r>
                    </a:p>
                  </a:txBody>
                  <a:tcPr/>
                </a:tc>
                <a:tc rowSpan="2">
                  <a:txBody>
                    <a:bodyPr/>
                    <a:lstStyle/>
                    <a:p>
                      <a:r>
                        <a:rPr lang="en-US" sz="1200" dirty="0"/>
                        <a:t>123.42</a:t>
                      </a:r>
                    </a:p>
                  </a:txBody>
                  <a:tcPr/>
                </a:tc>
                <a:tc rowSpan="2">
                  <a:txBody>
                    <a:bodyPr/>
                    <a:lstStyle/>
                    <a:p>
                      <a:r>
                        <a:rPr lang="en-US" sz="1200" dirty="0"/>
                        <a:t>5.42</a:t>
                      </a:r>
                    </a:p>
                  </a:txBody>
                  <a:tcPr/>
                </a:tc>
                <a:tc>
                  <a:txBody>
                    <a:bodyPr/>
                    <a:lstStyle/>
                    <a:p>
                      <a:r>
                        <a:rPr lang="en-US" sz="1200" dirty="0"/>
                        <a:t>892</a:t>
                      </a:r>
                    </a:p>
                  </a:txBody>
                  <a:tcPr/>
                </a:tc>
                <a:tc>
                  <a:txBody>
                    <a:bodyPr/>
                    <a:lstStyle/>
                    <a:p>
                      <a:r>
                        <a:rPr lang="en-US" sz="1200" dirty="0"/>
                        <a:t>13</a:t>
                      </a:r>
                    </a:p>
                  </a:txBody>
                  <a:tcPr/>
                </a:tc>
                <a:extLst>
                  <a:ext uri="{0D108BD9-81ED-4DB2-BD59-A6C34878D82A}">
                    <a16:rowId xmlns:a16="http://schemas.microsoft.com/office/drawing/2014/main" val="2883299541"/>
                  </a:ext>
                </a:extLst>
              </a:tr>
              <a:tr h="2832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92</a:t>
                      </a:r>
                    </a:p>
                  </a:txBody>
                  <a:tcPr/>
                </a:tc>
                <a:tc>
                  <a:txBody>
                    <a:bodyPr/>
                    <a:lstStyle/>
                    <a:p>
                      <a:r>
                        <a:rPr lang="en-US" sz="1200" dirty="0"/>
                        <a:t>26</a:t>
                      </a:r>
                    </a:p>
                  </a:txBody>
                  <a:tcPr/>
                </a:tc>
                <a:extLst>
                  <a:ext uri="{0D108BD9-81ED-4DB2-BD59-A6C34878D82A}">
                    <a16:rowId xmlns:a16="http://schemas.microsoft.com/office/drawing/2014/main" val="3134636810"/>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ANN (oversampling SMOTE)</a:t>
                      </a:r>
                    </a:p>
                    <a:p>
                      <a:endParaRPr lang="en-US" sz="1200" dirty="0"/>
                    </a:p>
                  </a:txBody>
                  <a:tcPr/>
                </a:tc>
                <a:tc rowSpan="2">
                  <a:txBody>
                    <a:bodyPr/>
                    <a:lstStyle/>
                    <a:p>
                      <a:r>
                        <a:rPr lang="en-US" sz="1200" dirty="0"/>
                        <a:t>0.4210</a:t>
                      </a:r>
                    </a:p>
                  </a:txBody>
                  <a:tcPr/>
                </a:tc>
                <a:tc rowSpan="2">
                  <a:txBody>
                    <a:bodyPr/>
                    <a:lstStyle/>
                    <a:p>
                      <a:r>
                        <a:rPr lang="en-US" sz="1200" dirty="0"/>
                        <a:t>0.71</a:t>
                      </a:r>
                    </a:p>
                  </a:txBody>
                  <a:tcPr/>
                </a:tc>
                <a:tc rowSpan="2">
                  <a:txBody>
                    <a:bodyPr/>
                    <a:lstStyle/>
                    <a:p>
                      <a:r>
                        <a:rPr lang="en-US" sz="1200" dirty="0"/>
                        <a:t>0.1773</a:t>
                      </a:r>
                    </a:p>
                  </a:txBody>
                  <a:tcPr/>
                </a:tc>
                <a:tc rowSpan="2">
                  <a:txBody>
                    <a:bodyPr/>
                    <a:lstStyle/>
                    <a:p>
                      <a:r>
                        <a:rPr lang="en-US" sz="1200" dirty="0"/>
                        <a:t>393.01</a:t>
                      </a:r>
                    </a:p>
                  </a:txBody>
                  <a:tcPr/>
                </a:tc>
                <a:tc rowSpan="2">
                  <a:txBody>
                    <a:bodyPr/>
                    <a:lstStyle/>
                    <a:p>
                      <a:r>
                        <a:rPr lang="en-US" sz="1200" dirty="0"/>
                        <a:t>275.01</a:t>
                      </a:r>
                    </a:p>
                  </a:txBody>
                  <a:tcPr/>
                </a:tc>
                <a:tc>
                  <a:txBody>
                    <a:bodyPr/>
                    <a:lstStyle/>
                    <a:p>
                      <a:r>
                        <a:rPr lang="en-US" sz="1200" dirty="0"/>
                        <a:t>673</a:t>
                      </a:r>
                    </a:p>
                  </a:txBody>
                  <a:tcPr/>
                </a:tc>
                <a:tc>
                  <a:txBody>
                    <a:bodyPr/>
                    <a:lstStyle/>
                    <a:p>
                      <a:r>
                        <a:rPr lang="en-US" sz="1200" dirty="0"/>
                        <a:t>232</a:t>
                      </a:r>
                    </a:p>
                  </a:txBody>
                  <a:tcPr/>
                </a:tc>
                <a:extLst>
                  <a:ext uri="{0D108BD9-81ED-4DB2-BD59-A6C34878D82A}">
                    <a16:rowId xmlns:a16="http://schemas.microsoft.com/office/drawing/2014/main" val="3571143342"/>
                  </a:ext>
                </a:extLst>
              </a:tr>
              <a:tr h="26845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38</a:t>
                      </a:r>
                    </a:p>
                  </a:txBody>
                  <a:tcPr/>
                </a:tc>
                <a:tc>
                  <a:txBody>
                    <a:bodyPr/>
                    <a:lstStyle/>
                    <a:p>
                      <a:r>
                        <a:rPr lang="en-US" sz="1200" dirty="0"/>
                        <a:t>80</a:t>
                      </a:r>
                    </a:p>
                  </a:txBody>
                  <a:tcPr/>
                </a:tc>
                <a:extLst>
                  <a:ext uri="{0D108BD9-81ED-4DB2-BD59-A6C34878D82A}">
                    <a16:rowId xmlns:a16="http://schemas.microsoft.com/office/drawing/2014/main" val="2472528208"/>
                  </a:ext>
                </a:extLst>
              </a:tr>
              <a:tr h="28322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ANN (Cost Sensitive)</a:t>
                      </a:r>
                    </a:p>
                    <a:p>
                      <a:endParaRPr lang="en-US" sz="1200" dirty="0"/>
                    </a:p>
                  </a:txBody>
                  <a:tcPr/>
                </a:tc>
                <a:tc rowSpan="2">
                  <a:txBody>
                    <a:bodyPr/>
                    <a:lstStyle/>
                    <a:p>
                      <a:r>
                        <a:rPr lang="en-US" sz="1200" dirty="0"/>
                        <a:t>0.2897</a:t>
                      </a:r>
                    </a:p>
                  </a:txBody>
                  <a:tcPr/>
                </a:tc>
                <a:tc rowSpan="2">
                  <a:txBody>
                    <a:bodyPr/>
                    <a:lstStyle/>
                    <a:p>
                      <a:r>
                        <a:rPr lang="en-US" sz="1200" dirty="0"/>
                        <a:t>0.63</a:t>
                      </a:r>
                    </a:p>
                  </a:txBody>
                  <a:tcPr/>
                </a:tc>
                <a:tc rowSpan="2">
                  <a:txBody>
                    <a:bodyPr/>
                    <a:lstStyle/>
                    <a:p>
                      <a:r>
                        <a:rPr lang="en-US" sz="1200" dirty="0"/>
                        <a:t>0.083</a:t>
                      </a:r>
                    </a:p>
                  </a:txBody>
                  <a:tcPr/>
                </a:tc>
                <a:tc rowSpan="2">
                  <a:txBody>
                    <a:bodyPr/>
                    <a:lstStyle/>
                    <a:p>
                      <a:r>
                        <a:rPr lang="en-US" sz="1200" dirty="0"/>
                        <a:t>142.72</a:t>
                      </a:r>
                    </a:p>
                  </a:txBody>
                  <a:tcPr/>
                </a:tc>
                <a:tc rowSpan="2">
                  <a:txBody>
                    <a:bodyPr/>
                    <a:lstStyle/>
                    <a:p>
                      <a:r>
                        <a:rPr lang="en-US" sz="1200" dirty="0"/>
                        <a:t>24.72</a:t>
                      </a:r>
                    </a:p>
                  </a:txBody>
                  <a:tcPr/>
                </a:tc>
                <a:tc>
                  <a:txBody>
                    <a:bodyPr/>
                    <a:lstStyle/>
                    <a:p>
                      <a:r>
                        <a:rPr lang="en-US" sz="1200" dirty="0"/>
                        <a:t>887</a:t>
                      </a:r>
                    </a:p>
                  </a:txBody>
                  <a:tcPr/>
                </a:tc>
                <a:tc>
                  <a:txBody>
                    <a:bodyPr/>
                    <a:lstStyle/>
                    <a:p>
                      <a:r>
                        <a:rPr lang="en-US" sz="1200" dirty="0"/>
                        <a:t>18</a:t>
                      </a:r>
                    </a:p>
                  </a:txBody>
                  <a:tcPr/>
                </a:tc>
                <a:extLst>
                  <a:ext uri="{0D108BD9-81ED-4DB2-BD59-A6C34878D82A}">
                    <a16:rowId xmlns:a16="http://schemas.microsoft.com/office/drawing/2014/main" val="3070786819"/>
                  </a:ext>
                </a:extLst>
              </a:tr>
              <a:tr h="2832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200" dirty="0"/>
                        <a:t>86</a:t>
                      </a:r>
                    </a:p>
                  </a:txBody>
                  <a:tcPr/>
                </a:tc>
                <a:tc>
                  <a:txBody>
                    <a:bodyPr/>
                    <a:lstStyle/>
                    <a:p>
                      <a:r>
                        <a:rPr lang="en-US" sz="1200" dirty="0"/>
                        <a:t>32</a:t>
                      </a:r>
                    </a:p>
                  </a:txBody>
                  <a:tcPr/>
                </a:tc>
                <a:extLst>
                  <a:ext uri="{0D108BD9-81ED-4DB2-BD59-A6C34878D82A}">
                    <a16:rowId xmlns:a16="http://schemas.microsoft.com/office/drawing/2014/main" val="2242417336"/>
                  </a:ext>
                </a:extLst>
              </a:tr>
            </a:tbl>
          </a:graphicData>
        </a:graphic>
      </p:graphicFrame>
    </p:spTree>
    <p:extLst>
      <p:ext uri="{BB962C8B-B14F-4D97-AF65-F5344CB8AC3E}">
        <p14:creationId xmlns:p14="http://schemas.microsoft.com/office/powerpoint/2010/main" val="272749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0525D-98E5-221F-21F1-92CC5834C5F9}"/>
              </a:ext>
            </a:extLst>
          </p:cNvPr>
          <p:cNvSpPr>
            <a:spLocks noGrp="1"/>
          </p:cNvSpPr>
          <p:nvPr>
            <p:ph type="title"/>
          </p:nvPr>
        </p:nvSpPr>
        <p:spPr>
          <a:xfrm>
            <a:off x="685800" y="1371600"/>
            <a:ext cx="2742028" cy="4114800"/>
          </a:xfrm>
        </p:spPr>
        <p:txBody>
          <a:bodyPr anchor="ctr">
            <a:normAutofit/>
          </a:bodyPr>
          <a:lstStyle/>
          <a:p>
            <a:pPr algn="ctr"/>
            <a:r>
              <a:rPr lang="en-US" sz="2700">
                <a:solidFill>
                  <a:schemeClr val="bg2"/>
                </a:solidFill>
              </a:rPr>
              <a:t>Discussion</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E00413-6114-6C6D-761C-55128B86F8B3}"/>
              </a:ext>
            </a:extLst>
          </p:cNvPr>
          <p:cNvSpPr>
            <a:spLocks noGrp="1"/>
          </p:cNvSpPr>
          <p:nvPr>
            <p:ph idx="1"/>
          </p:nvPr>
        </p:nvSpPr>
        <p:spPr>
          <a:xfrm>
            <a:off x="4762499" y="685800"/>
            <a:ext cx="6743700" cy="5486400"/>
          </a:xfrm>
        </p:spPr>
        <p:txBody>
          <a:bodyPr anchor="ctr">
            <a:normAutofit lnSpcReduction="10000"/>
          </a:bodyPr>
          <a:lstStyle/>
          <a:p>
            <a:pPr>
              <a:lnSpc>
                <a:spcPct val="90000"/>
              </a:lnSpc>
            </a:pPr>
            <a:r>
              <a:rPr lang="en-GB" sz="1200" dirty="0"/>
              <a:t>The test set comprises 1023 shots, out of which 118 resulted in goals.</a:t>
            </a:r>
          </a:p>
          <a:p>
            <a:pPr>
              <a:lnSpc>
                <a:spcPct val="90000"/>
              </a:lnSpc>
            </a:pPr>
            <a:r>
              <a:rPr lang="en-GB" sz="1200" b="1" i="0" u="none" strike="noStrike" dirty="0">
                <a:effectLst/>
              </a:rPr>
              <a:t>RMSE, Brier Score, and AUC:</a:t>
            </a:r>
            <a:endParaRPr lang="en-GB" sz="1200" b="0" i="0" u="none" strike="noStrike" dirty="0">
              <a:effectLst/>
            </a:endParaRPr>
          </a:p>
          <a:p>
            <a:pPr lvl="1">
              <a:lnSpc>
                <a:spcPct val="90000"/>
              </a:lnSpc>
              <a:buFont typeface="Wingdings" pitchFamily="2" charset="2"/>
              <a:buChar char="Ø"/>
            </a:pPr>
            <a:r>
              <a:rPr lang="en-GB" sz="1200" b="0" i="0" u="none" strike="noStrike" dirty="0">
                <a:effectLst/>
              </a:rPr>
              <a:t>RMSE values range from 0 to 1 when evaluating binary predictions, with lower values indicating better performance.</a:t>
            </a:r>
          </a:p>
          <a:p>
            <a:pPr lvl="1">
              <a:lnSpc>
                <a:spcPct val="90000"/>
              </a:lnSpc>
              <a:buFont typeface="Wingdings" pitchFamily="2" charset="2"/>
              <a:buChar char="Ø"/>
            </a:pPr>
            <a:r>
              <a:rPr lang="en-GB" sz="1200" b="0" i="0" u="none" strike="noStrike" dirty="0">
                <a:effectLst/>
              </a:rPr>
              <a:t>The Brier score ranges from 0 to 1, where 0 indicates perfect accuracy and 1 indicates the worst possible accuracy.</a:t>
            </a:r>
          </a:p>
          <a:p>
            <a:pPr lvl="1">
              <a:lnSpc>
                <a:spcPct val="90000"/>
              </a:lnSpc>
              <a:buFont typeface="Wingdings" pitchFamily="2" charset="2"/>
              <a:buChar char="Ø"/>
            </a:pPr>
            <a:r>
              <a:rPr lang="en-GB" sz="1200" b="0" i="0" u="none" strike="noStrike" dirty="0">
                <a:effectLst/>
              </a:rPr>
              <a:t>The AUC ranges from 0 to 1, with an AUC of 0.5 indicating no discriminative power (equivalent to random guessing), and an AUC of 1 indicating perfect discrimination between classes.</a:t>
            </a:r>
          </a:p>
          <a:p>
            <a:pPr>
              <a:lnSpc>
                <a:spcPct val="90000"/>
              </a:lnSpc>
            </a:pPr>
            <a:r>
              <a:rPr lang="en-GB" sz="1200" b="1" i="0" u="none" strike="noStrike" dirty="0">
                <a:effectLst/>
              </a:rPr>
              <a:t>Performance Without Sampling:</a:t>
            </a:r>
            <a:endParaRPr lang="en-GB" sz="1200" b="0" i="0" u="none" strike="noStrike" dirty="0">
              <a:effectLst/>
            </a:endParaRPr>
          </a:p>
          <a:p>
            <a:pPr lvl="1">
              <a:lnSpc>
                <a:spcPct val="90000"/>
              </a:lnSpc>
              <a:buFont typeface="Wingdings" pitchFamily="2" charset="2"/>
              <a:buChar char="Ø"/>
            </a:pPr>
            <a:r>
              <a:rPr lang="en-GB" sz="1200" b="0" i="0" u="none" strike="noStrike" dirty="0">
                <a:effectLst/>
              </a:rPr>
              <a:t>Logistic Regression, </a:t>
            </a:r>
            <a:r>
              <a:rPr lang="en-GB" sz="1200" b="0" i="0" u="none" strike="noStrike" dirty="0" err="1">
                <a:effectLst/>
              </a:rPr>
              <a:t>XGBoost</a:t>
            </a:r>
            <a:r>
              <a:rPr lang="en-GB" sz="1200" b="0" i="0" u="none" strike="noStrike" dirty="0">
                <a:effectLst/>
              </a:rPr>
              <a:t>, and ANN predicted Expected Goals (</a:t>
            </a:r>
            <a:r>
              <a:rPr lang="en-GB" sz="1200" b="0" i="0" u="none" strike="noStrike" dirty="0" err="1">
                <a:effectLst/>
              </a:rPr>
              <a:t>xG</a:t>
            </a:r>
            <a:r>
              <a:rPr lang="en-GB" sz="1200" b="0" i="0" u="none" strike="noStrike" dirty="0">
                <a:effectLst/>
              </a:rPr>
              <a:t>) of 126.59, 123.85, and 123.42 respectively, resulting in </a:t>
            </a:r>
            <a:r>
              <a:rPr lang="en-GB" sz="1200" b="0" i="0" u="none" strike="noStrike" dirty="0" err="1">
                <a:effectLst/>
              </a:rPr>
              <a:t>xG</a:t>
            </a:r>
            <a:r>
              <a:rPr lang="en-GB" sz="1200" b="0" i="0" u="none" strike="noStrike" dirty="0">
                <a:effectLst/>
              </a:rPr>
              <a:t> differences of 8.59, 5.85, and 5.42.</a:t>
            </a:r>
          </a:p>
          <a:p>
            <a:pPr lvl="1">
              <a:lnSpc>
                <a:spcPct val="90000"/>
              </a:lnSpc>
              <a:buFont typeface="Wingdings" pitchFamily="2" charset="2"/>
              <a:buChar char="Ø"/>
            </a:pPr>
            <a:r>
              <a:rPr lang="en-GB" sz="1200" b="0" i="0" u="none" strike="noStrike" dirty="0">
                <a:effectLst/>
              </a:rPr>
              <a:t>The RMSE scores are 0.2877, 0.2865, and 0.2882, and the Brier scores are 0.082, 0.081, and 0.082. For instance, an RMSE of 0.2865 means the average deviation of predicted probabilities from actual outcomes is 0.2865. A Brier score of 0.081 indicates that, on average, the squared error between predicted probabilities and actual outcomes is 0.081.</a:t>
            </a:r>
          </a:p>
          <a:p>
            <a:pPr>
              <a:lnSpc>
                <a:spcPct val="90000"/>
              </a:lnSpc>
            </a:pPr>
            <a:r>
              <a:rPr lang="en-GB" sz="1200" b="1" i="0" u="none" strike="noStrike" dirty="0">
                <a:effectLst/>
              </a:rPr>
              <a:t>Performance with Oversampling SMOTE:</a:t>
            </a:r>
            <a:endParaRPr lang="en-GB" sz="1200" b="0" i="0" u="none" strike="noStrike" dirty="0">
              <a:effectLst/>
            </a:endParaRPr>
          </a:p>
          <a:p>
            <a:pPr lvl="1">
              <a:lnSpc>
                <a:spcPct val="90000"/>
              </a:lnSpc>
              <a:buFont typeface="Wingdings" pitchFamily="2" charset="2"/>
              <a:buChar char="Ø"/>
            </a:pPr>
            <a:r>
              <a:rPr lang="en-GB" sz="1200" b="0" i="0" u="none" strike="noStrike" dirty="0" err="1">
                <a:effectLst/>
              </a:rPr>
              <a:t>XGBoost</a:t>
            </a:r>
            <a:r>
              <a:rPr lang="en-GB" sz="1200" b="0" i="0" u="none" strike="noStrike" dirty="0">
                <a:effectLst/>
              </a:rPr>
              <a:t> and ANN with oversampling SMOTE have AUC values of 0.70 and 0.71, respectively, and balanced predictions in the confusion matrix. However, the RMSE is significantly higher, suggesting overprediction. The </a:t>
            </a:r>
            <a:r>
              <a:rPr lang="en-GB" sz="1200" b="0" i="0" u="none" strike="noStrike" dirty="0" err="1">
                <a:effectLst/>
              </a:rPr>
              <a:t>xG</a:t>
            </a:r>
            <a:r>
              <a:rPr lang="en-GB" sz="1200" b="0" i="0" u="none" strike="noStrike" dirty="0">
                <a:effectLst/>
              </a:rPr>
              <a:t> predicted by these models are 342.57 and 393.01.</a:t>
            </a:r>
          </a:p>
          <a:p>
            <a:pPr>
              <a:lnSpc>
                <a:spcPct val="90000"/>
              </a:lnSpc>
            </a:pPr>
            <a:r>
              <a:rPr lang="en-GB" sz="1200" b="1" i="0" u="none" strike="noStrike" dirty="0">
                <a:effectLst/>
              </a:rPr>
              <a:t>Cost-sensitive Models:</a:t>
            </a:r>
            <a:endParaRPr lang="en-GB" sz="1200" b="0" i="0" u="none" strike="noStrike" dirty="0">
              <a:effectLst/>
            </a:endParaRPr>
          </a:p>
          <a:p>
            <a:pPr lvl="1">
              <a:lnSpc>
                <a:spcPct val="90000"/>
              </a:lnSpc>
              <a:buFont typeface="Wingdings" pitchFamily="2" charset="2"/>
              <a:buChar char="Ø"/>
            </a:pPr>
            <a:r>
              <a:rPr lang="en-GB" sz="1200" b="0" i="0" u="none" strike="noStrike" dirty="0">
                <a:effectLst/>
              </a:rPr>
              <a:t>Cost-sensitive models with </a:t>
            </a:r>
            <a:r>
              <a:rPr lang="en-GB" sz="1200" b="0" i="0" u="none" strike="noStrike" dirty="0" err="1">
                <a:effectLst/>
              </a:rPr>
              <a:t>XGBoost</a:t>
            </a:r>
            <a:r>
              <a:rPr lang="en-GB" sz="1200" b="0" i="0" u="none" strike="noStrike" dirty="0">
                <a:effectLst/>
              </a:rPr>
              <a:t> and ANN have RMSE values of 0.2876 and 0.2897, Brier scores of 0.082 and 0.083, and AUC values of 0.60 and 0.63, respectively.</a:t>
            </a:r>
          </a:p>
          <a:p>
            <a:pPr>
              <a:lnSpc>
                <a:spcPct val="90000"/>
              </a:lnSpc>
            </a:pPr>
            <a:r>
              <a:rPr lang="en-GB" sz="1200" b="1" i="0" u="none" strike="noStrike" dirty="0">
                <a:effectLst/>
              </a:rPr>
              <a:t>Conclusion:</a:t>
            </a:r>
            <a:endParaRPr lang="en-GB" sz="1200" b="0" i="0" u="none" strike="noStrike" dirty="0">
              <a:effectLst/>
            </a:endParaRPr>
          </a:p>
          <a:p>
            <a:pPr lvl="1">
              <a:lnSpc>
                <a:spcPct val="90000"/>
              </a:lnSpc>
              <a:buFont typeface="Wingdings" pitchFamily="2" charset="2"/>
              <a:buChar char="Ø"/>
            </a:pPr>
            <a:r>
              <a:rPr lang="en-GB" sz="1200" b="0" i="0" u="none" strike="noStrike" dirty="0">
                <a:effectLst/>
              </a:rPr>
              <a:t>The confusion matrix, along with the classification report and AUC, can be misleading. It is crucial to calculate RMSE and Brier scores to comprehensively evaluate the Expected Goals (</a:t>
            </a:r>
            <a:r>
              <a:rPr lang="en-GB" sz="1200" b="0" i="0" u="none" strike="noStrike" dirty="0" err="1">
                <a:effectLst/>
              </a:rPr>
              <a:t>xG</a:t>
            </a:r>
            <a:r>
              <a:rPr lang="en-GB" sz="1200" b="0" i="0" u="none" strike="noStrike" dirty="0">
                <a:effectLst/>
              </a:rPr>
              <a:t>) model and assess the scoring probability of each shot accurately.</a:t>
            </a:r>
          </a:p>
          <a:p>
            <a:pPr>
              <a:lnSpc>
                <a:spcPct val="90000"/>
              </a:lnSpc>
            </a:pPr>
            <a:endParaRPr lang="en-GB" sz="800" dirty="0"/>
          </a:p>
          <a:p>
            <a:pPr>
              <a:lnSpc>
                <a:spcPct val="90000"/>
              </a:lnSpc>
            </a:pPr>
            <a:endParaRPr lang="en-US" sz="800" dirty="0"/>
          </a:p>
        </p:txBody>
      </p:sp>
    </p:spTree>
    <p:extLst>
      <p:ext uri="{BB962C8B-B14F-4D97-AF65-F5344CB8AC3E}">
        <p14:creationId xmlns:p14="http://schemas.microsoft.com/office/powerpoint/2010/main" val="225598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7A29D71-28B3-472C-8D17-34C462243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4A2E6-B805-BE68-8823-9A90A3294ADD}"/>
              </a:ext>
            </a:extLst>
          </p:cNvPr>
          <p:cNvSpPr>
            <a:spLocks noGrp="1"/>
          </p:cNvSpPr>
          <p:nvPr>
            <p:ph type="title"/>
          </p:nvPr>
        </p:nvSpPr>
        <p:spPr>
          <a:xfrm>
            <a:off x="704892" y="75304"/>
            <a:ext cx="6083272" cy="374032"/>
          </a:xfrm>
        </p:spPr>
        <p:txBody>
          <a:bodyPr vert="horz" lIns="91440" tIns="45720" rIns="91440" bIns="45720" rtlCol="0" anchor="b">
            <a:normAutofit fontScale="90000"/>
          </a:bodyPr>
          <a:lstStyle/>
          <a:p>
            <a:pPr algn="ctr"/>
            <a:r>
              <a:rPr lang="en-US" sz="2400" kern="1200" cap="all" spc="300" baseline="0" dirty="0">
                <a:solidFill>
                  <a:schemeClr val="tx2"/>
                </a:solidFill>
                <a:latin typeface="+mj-lt"/>
                <a:ea typeface="+mj-ea"/>
                <a:cs typeface="+mj-cs"/>
              </a:rPr>
              <a:t>Model Evaluation</a:t>
            </a:r>
          </a:p>
        </p:txBody>
      </p:sp>
      <p:sp>
        <p:nvSpPr>
          <p:cNvPr id="4" name="Text Placeholder 3">
            <a:extLst>
              <a:ext uri="{FF2B5EF4-FFF2-40B4-BE49-F238E27FC236}">
                <a16:creationId xmlns:a16="http://schemas.microsoft.com/office/drawing/2014/main" id="{D99AEE84-862E-7481-4E9A-3BE34E6FD423}"/>
              </a:ext>
            </a:extLst>
          </p:cNvPr>
          <p:cNvSpPr>
            <a:spLocks noGrp="1"/>
          </p:cNvSpPr>
          <p:nvPr>
            <p:ph type="body" sz="half" idx="2"/>
          </p:nvPr>
        </p:nvSpPr>
        <p:spPr>
          <a:xfrm>
            <a:off x="132678" y="449336"/>
            <a:ext cx="7275755" cy="6408664"/>
          </a:xfrm>
        </p:spPr>
        <p:txBody>
          <a:bodyPr vert="horz" lIns="91440" tIns="45720" rIns="91440" bIns="45720" rtlCol="0">
            <a:normAutofit/>
          </a:bodyPr>
          <a:lstStyle/>
          <a:p>
            <a:pPr indent="-228600" algn="just">
              <a:buFont typeface="Arial" panose="020B0604020202020204" pitchFamily="34" charset="0"/>
              <a:buChar char="•"/>
            </a:pPr>
            <a:r>
              <a:rPr lang="en-GB" sz="1200" b="1" dirty="0"/>
              <a:t>Precision-Recall Curve: </a:t>
            </a:r>
          </a:p>
          <a:p>
            <a:pPr marL="514350" lvl="1" indent="-285750" algn="just">
              <a:buFont typeface="Wingdings" pitchFamily="2" charset="2"/>
              <a:buChar char="Ø"/>
            </a:pPr>
            <a:r>
              <a:rPr lang="en-GB" sz="1200" dirty="0"/>
              <a:t>The precision-recall curve is used to evaluate the performance of classification models, particularly for imbalanced datasets.</a:t>
            </a:r>
          </a:p>
          <a:p>
            <a:pPr marL="514350" lvl="1" indent="-285750" algn="just">
              <a:buFont typeface="Wingdings" pitchFamily="2" charset="2"/>
              <a:buChar char="Ø"/>
            </a:pPr>
            <a:r>
              <a:rPr lang="en-GB" sz="1200" dirty="0"/>
              <a:t>The </a:t>
            </a:r>
            <a:r>
              <a:rPr lang="en-GB" sz="1200" dirty="0" err="1"/>
              <a:t>XGBoost</a:t>
            </a:r>
            <a:r>
              <a:rPr lang="en-GB" sz="1200" dirty="0"/>
              <a:t> model is represented by the orange line, while the No Skill model (baseline) is shown as a dashed blue line.</a:t>
            </a:r>
          </a:p>
          <a:p>
            <a:pPr marL="514350" lvl="1" indent="-285750" algn="just">
              <a:buFont typeface="Wingdings" pitchFamily="2" charset="2"/>
              <a:buChar char="Ø"/>
            </a:pPr>
            <a:r>
              <a:rPr lang="en-GB" sz="1200" dirty="0"/>
              <a:t>The </a:t>
            </a:r>
            <a:r>
              <a:rPr lang="en-GB" sz="1200" dirty="0" err="1"/>
              <a:t>XGBoost</a:t>
            </a:r>
            <a:r>
              <a:rPr lang="en-GB" sz="1200" dirty="0"/>
              <a:t> curve starts with high precision at low recall levels, indicating that the model is very accurate when it makes positive predictions. However, as recall increases, precision decreases, suggesting an increasing rate of false positives as the model tries to identify more actual positives.</a:t>
            </a:r>
            <a:endParaRPr lang="en-US" sz="1200" dirty="0"/>
          </a:p>
          <a:p>
            <a:pPr marL="285750" indent="-285750" algn="just">
              <a:buFont typeface="Arial" panose="020B0604020202020204" pitchFamily="34" charset="0"/>
              <a:buChar char="•"/>
            </a:pPr>
            <a:r>
              <a:rPr lang="en-GB" sz="1200" b="1" dirty="0"/>
              <a:t>ROC-AUC Curve:</a:t>
            </a:r>
          </a:p>
          <a:p>
            <a:pPr marL="742950" lvl="1" indent="-285750" algn="just">
              <a:buFont typeface="Wingdings" pitchFamily="2" charset="2"/>
              <a:buChar char="Ø"/>
            </a:pPr>
            <a:r>
              <a:rPr lang="en-GB" sz="1200" dirty="0"/>
              <a:t>The ROC (Receiver Operating Characteristic) curve evaluates the diagnostic ability of a binary classifier system.</a:t>
            </a:r>
          </a:p>
          <a:p>
            <a:pPr marL="742950" lvl="1" indent="-285750" algn="just">
              <a:buFont typeface="Wingdings" pitchFamily="2" charset="2"/>
              <a:buChar char="Ø"/>
            </a:pPr>
            <a:r>
              <a:rPr lang="en-GB" sz="1200" b="1" dirty="0" err="1"/>
              <a:t>XGBoost</a:t>
            </a:r>
            <a:r>
              <a:rPr lang="en-GB" sz="1200" b="1" dirty="0"/>
              <a:t> Model:</a:t>
            </a:r>
            <a:r>
              <a:rPr lang="en-GB" sz="1200" dirty="0"/>
              <a:t> Represented by the solid blue line. The curve starts at the origin (0,0) and moves towards the top right corner (1,1).</a:t>
            </a:r>
            <a:r>
              <a:rPr lang="en-GB" sz="1200" b="1" dirty="0"/>
              <a:t>Random Classifier:</a:t>
            </a:r>
            <a:r>
              <a:rPr lang="en-GB" sz="1200" dirty="0"/>
              <a:t> Represented by the dashed black diagonal line, which indicates the performance of a random guesser (AUC = 0.5).</a:t>
            </a:r>
          </a:p>
          <a:p>
            <a:pPr marL="742950" lvl="1" indent="-285750" algn="just">
              <a:buFont typeface="Wingdings" pitchFamily="2" charset="2"/>
              <a:buChar char="Ø"/>
            </a:pPr>
            <a:r>
              <a:rPr lang="en-GB" sz="1200" dirty="0"/>
              <a:t>The </a:t>
            </a:r>
            <a:r>
              <a:rPr lang="en-GB" sz="1200" dirty="0" err="1"/>
              <a:t>XGBoost</a:t>
            </a:r>
            <a:r>
              <a:rPr lang="en-GB" sz="1200" dirty="0"/>
              <a:t> model's ROC curve is above the diagonal line, indicating better performance than random </a:t>
            </a:r>
            <a:r>
              <a:rPr lang="en-GB" sz="1200" dirty="0" err="1"/>
              <a:t>guessing.The</a:t>
            </a:r>
            <a:r>
              <a:rPr lang="en-GB" sz="1200" dirty="0"/>
              <a:t> curve shows that the </a:t>
            </a:r>
            <a:r>
              <a:rPr lang="en-GB" sz="1200" dirty="0" err="1"/>
              <a:t>XGBoost</a:t>
            </a:r>
            <a:r>
              <a:rPr lang="en-GB" sz="1200" dirty="0"/>
              <a:t> model achieves a high true positive rate while maintaining a relatively low false positive rate, especially in the early part of the curve.</a:t>
            </a:r>
            <a:endParaRPr lang="en-GB" sz="1200" dirty="0">
              <a:solidFill>
                <a:srgbClr val="000000"/>
              </a:solidFill>
              <a:latin typeface="-webkit-standard"/>
            </a:endParaRPr>
          </a:p>
          <a:p>
            <a:pPr marL="285750" indent="-285750" algn="just">
              <a:buFont typeface="Arial" panose="020B0604020202020204" pitchFamily="34" charset="0"/>
              <a:buChar char="•"/>
            </a:pPr>
            <a:r>
              <a:rPr lang="en-GB" sz="1200" b="1" dirty="0"/>
              <a:t>Calibration Curve with Histogram:</a:t>
            </a:r>
          </a:p>
          <a:p>
            <a:pPr marL="742950" lvl="1" indent="-285750" algn="just">
              <a:buFont typeface="Wingdings" pitchFamily="2" charset="2"/>
              <a:buChar char="Ø"/>
            </a:pPr>
            <a:r>
              <a:rPr lang="en-GB" sz="1200" dirty="0"/>
              <a:t>The calibration curve assesses how well the predicted probabilities of a classification model align with the actual outcomes. It is crucial for evaluating the reliability of probabilistic predictions.</a:t>
            </a:r>
          </a:p>
          <a:p>
            <a:pPr marL="742950" lvl="1" indent="-285750" algn="just">
              <a:buFont typeface="Wingdings" pitchFamily="2" charset="2"/>
              <a:buChar char="Ø"/>
            </a:pPr>
            <a:r>
              <a:rPr lang="en-GB" sz="1200" dirty="0"/>
              <a:t>The histogram complements the calibration curve by showing the distribution of predicted probabilities.</a:t>
            </a:r>
          </a:p>
          <a:p>
            <a:pPr marL="742950" lvl="1" indent="-285750" algn="just">
              <a:buFont typeface="Wingdings" pitchFamily="2" charset="2"/>
              <a:buChar char="Ø"/>
            </a:pPr>
            <a:r>
              <a:rPr lang="en-GB" sz="1200" dirty="0"/>
              <a:t>The blue line represents the calibration curve of the </a:t>
            </a:r>
            <a:r>
              <a:rPr lang="en-GB" sz="1200" dirty="0" err="1"/>
              <a:t>XGBoost</a:t>
            </a:r>
            <a:r>
              <a:rPr lang="en-GB" sz="1200" dirty="0"/>
              <a:t> model. The dashed diagonal line represents a perfectly calibrated model where the predicted probabilities match the actual probabilities (y = x).</a:t>
            </a:r>
          </a:p>
          <a:p>
            <a:pPr marL="742950" lvl="1" indent="-285750" algn="just">
              <a:buFont typeface="Wingdings" pitchFamily="2" charset="2"/>
              <a:buChar char="Ø"/>
            </a:pPr>
            <a:r>
              <a:rPr lang="en-GB" sz="1200" dirty="0"/>
              <a:t>The </a:t>
            </a:r>
            <a:r>
              <a:rPr lang="en-GB" sz="1200" dirty="0" err="1"/>
              <a:t>XGBoost</a:t>
            </a:r>
            <a:r>
              <a:rPr lang="en-GB" sz="1200" dirty="0"/>
              <a:t> model shows good calibration in some ranges but deviates from the perfect calibration line in others. For example, at lower predicted probabilities (around 0.1), the model closely follows the perfect calibration line, indicating accurate probability estimation in this range.</a:t>
            </a:r>
          </a:p>
          <a:p>
            <a:pPr marL="742950" lvl="1" indent="-285750" algn="just">
              <a:buFont typeface="Wingdings" pitchFamily="2" charset="2"/>
              <a:buChar char="Ø"/>
            </a:pPr>
            <a:r>
              <a:rPr lang="en-GB" sz="1200" dirty="0"/>
              <a:t>However, the model overestimates the probabilities around the 0.6 mark, as indicated by the spike in the curve. Also, the model underestimates slightly the probabilities around the 0.2 and o.4 mark, as indicated by the curve.</a:t>
            </a:r>
          </a:p>
          <a:p>
            <a:pPr marL="742950" lvl="1" indent="-285750" algn="just">
              <a:buFont typeface="Wingdings" pitchFamily="2" charset="2"/>
              <a:buChar char="Ø"/>
            </a:pPr>
            <a:endParaRPr lang="en-GB" sz="1200" b="0" i="0" u="none" strike="noStrike" dirty="0">
              <a:solidFill>
                <a:srgbClr val="000000"/>
              </a:solidFill>
              <a:effectLst/>
              <a:latin typeface="-webkit-standard"/>
            </a:endParaRPr>
          </a:p>
        </p:txBody>
      </p:sp>
      <p:pic>
        <p:nvPicPr>
          <p:cNvPr id="30" name="Picture 29" descr="A graph showing a line graph&#10;&#10;Description automatically generated">
            <a:extLst>
              <a:ext uri="{FF2B5EF4-FFF2-40B4-BE49-F238E27FC236}">
                <a16:creationId xmlns:a16="http://schemas.microsoft.com/office/drawing/2014/main" id="{E13F63B6-6BD1-44C0-39A5-3C8754DA29BE}"/>
              </a:ext>
            </a:extLst>
          </p:cNvPr>
          <p:cNvPicPr>
            <a:picLocks noChangeAspect="1"/>
          </p:cNvPicPr>
          <p:nvPr/>
        </p:nvPicPr>
        <p:blipFill>
          <a:blip r:embed="rId2"/>
          <a:stretch>
            <a:fillRect/>
          </a:stretch>
        </p:blipFill>
        <p:spPr>
          <a:xfrm>
            <a:off x="7992932" y="75304"/>
            <a:ext cx="3614569" cy="2130014"/>
          </a:xfrm>
          <a:prstGeom prst="rect">
            <a:avLst/>
          </a:prstGeom>
        </p:spPr>
      </p:pic>
      <p:pic>
        <p:nvPicPr>
          <p:cNvPr id="20" name="Picture Placeholder 19" descr="A graph showing a positive rate&#10;&#10;Description automatically generated">
            <a:extLst>
              <a:ext uri="{FF2B5EF4-FFF2-40B4-BE49-F238E27FC236}">
                <a16:creationId xmlns:a16="http://schemas.microsoft.com/office/drawing/2014/main" id="{021CC38C-0D4F-E879-5B6E-BBFFC28DAE7E}"/>
              </a:ext>
            </a:extLst>
          </p:cNvPr>
          <p:cNvPicPr>
            <a:picLocks noGrp="1" noChangeAspect="1"/>
          </p:cNvPicPr>
          <p:nvPr>
            <p:ph type="pic" idx="1"/>
          </p:nvPr>
        </p:nvPicPr>
        <p:blipFill rotWithShape="1">
          <a:blip r:embed="rId3"/>
          <a:srcRect r="4431" b="-1"/>
          <a:stretch/>
        </p:blipFill>
        <p:spPr>
          <a:xfrm>
            <a:off x="7992932" y="2117841"/>
            <a:ext cx="3614569" cy="2130014"/>
          </a:xfrm>
          <a:prstGeom prst="rect">
            <a:avLst/>
          </a:prstGeom>
        </p:spPr>
      </p:pic>
      <p:pic>
        <p:nvPicPr>
          <p:cNvPr id="26" name="Picture 25" descr="A graph showing calibration curve&#10;&#10;Description automatically generated">
            <a:extLst>
              <a:ext uri="{FF2B5EF4-FFF2-40B4-BE49-F238E27FC236}">
                <a16:creationId xmlns:a16="http://schemas.microsoft.com/office/drawing/2014/main" id="{3AE05371-8C6F-B88D-881D-0EF9460D9D0B}"/>
              </a:ext>
            </a:extLst>
          </p:cNvPr>
          <p:cNvPicPr>
            <a:picLocks noChangeAspect="1"/>
          </p:cNvPicPr>
          <p:nvPr/>
        </p:nvPicPr>
        <p:blipFill rotWithShape="1">
          <a:blip r:embed="rId4"/>
          <a:srcRect r="4431" b="-1"/>
          <a:stretch/>
        </p:blipFill>
        <p:spPr>
          <a:xfrm>
            <a:off x="7702475" y="4247855"/>
            <a:ext cx="4356847" cy="2416645"/>
          </a:xfrm>
          <a:prstGeom prst="rect">
            <a:avLst/>
          </a:prstGeom>
        </p:spPr>
      </p:pic>
    </p:spTree>
    <p:extLst>
      <p:ext uri="{BB962C8B-B14F-4D97-AF65-F5344CB8AC3E}">
        <p14:creationId xmlns:p14="http://schemas.microsoft.com/office/powerpoint/2010/main" val="3886113279"/>
      </p:ext>
    </p:extLst>
  </p:cSld>
  <p:clrMapOvr>
    <a:masterClrMapping/>
  </p:clrMapOvr>
</p:sld>
</file>

<file path=ppt/theme/theme1.xml><?xml version="1.0" encoding="utf-8"?>
<a:theme xmlns:a="http://schemas.openxmlformats.org/drawingml/2006/main" name="ClassicFrame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3509</TotalTime>
  <Words>2802</Words>
  <Application>Microsoft Macintosh PowerPoint</Application>
  <PresentationFormat>Widescreen</PresentationFormat>
  <Paragraphs>244</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-webkit-standard</vt:lpstr>
      <vt:lpstr>Aptos</vt:lpstr>
      <vt:lpstr>Arial</vt:lpstr>
      <vt:lpstr>Gill Sans MT</vt:lpstr>
      <vt:lpstr>Goudy Old Style</vt:lpstr>
      <vt:lpstr>source-code-pro</vt:lpstr>
      <vt:lpstr>Wingdings</vt:lpstr>
      <vt:lpstr>ClassicFrameVTI</vt:lpstr>
      <vt:lpstr>“Chance Quality” Model for Football Shots (Task – 1)</vt:lpstr>
      <vt:lpstr>INTRODUCTION</vt:lpstr>
      <vt:lpstr>Core Questions and Essential Notes</vt:lpstr>
      <vt:lpstr>DATASET OVERVIEW</vt:lpstr>
      <vt:lpstr>Data VISUALIZATION - 1</vt:lpstr>
      <vt:lpstr>MODEL SELECTION</vt:lpstr>
      <vt:lpstr>Model results</vt:lpstr>
      <vt:lpstr>Discussion</vt:lpstr>
      <vt:lpstr>Model Evaluation</vt:lpstr>
      <vt:lpstr>Model Explainability</vt:lpstr>
      <vt:lpstr>Test set Prediction</vt:lpstr>
      <vt:lpstr>Additional Insights with Cross-validation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aritra majumdar</dc:creator>
  <cp:lastModifiedBy>aritra majumdar</cp:lastModifiedBy>
  <cp:revision>5</cp:revision>
  <dcterms:created xsi:type="dcterms:W3CDTF">2024-06-16T10:56:46Z</dcterms:created>
  <dcterms:modified xsi:type="dcterms:W3CDTF">2024-06-19T05:20:33Z</dcterms:modified>
</cp:coreProperties>
</file>